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5"/>
  </p:notesMasterIdLst>
  <p:sldIdLst>
    <p:sldId id="256" r:id="rId5"/>
    <p:sldId id="257" r:id="rId6"/>
    <p:sldId id="258" r:id="rId7"/>
    <p:sldId id="261" r:id="rId8"/>
    <p:sldId id="262" r:id="rId9"/>
    <p:sldId id="265" r:id="rId10"/>
    <p:sldId id="264" r:id="rId11"/>
    <p:sldId id="263" r:id="rId12"/>
    <p:sldId id="309" r:id="rId13"/>
    <p:sldId id="268" r:id="rId14"/>
    <p:sldId id="267" r:id="rId15"/>
    <p:sldId id="269" r:id="rId16"/>
    <p:sldId id="271" r:id="rId17"/>
    <p:sldId id="273" r:id="rId18"/>
    <p:sldId id="279" r:id="rId19"/>
    <p:sldId id="280" r:id="rId20"/>
    <p:sldId id="281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8" r:id="rId29"/>
    <p:sldId id="300" r:id="rId30"/>
    <p:sldId id="297" r:id="rId31"/>
    <p:sldId id="299" r:id="rId32"/>
    <p:sldId id="301" r:id="rId33"/>
    <p:sldId id="305" r:id="rId34"/>
    <p:sldId id="302" r:id="rId35"/>
    <p:sldId id="303" r:id="rId36"/>
    <p:sldId id="306" r:id="rId37"/>
    <p:sldId id="307" r:id="rId38"/>
    <p:sldId id="304" r:id="rId39"/>
    <p:sldId id="308" r:id="rId40"/>
    <p:sldId id="313" r:id="rId41"/>
    <p:sldId id="310" r:id="rId42"/>
    <p:sldId id="311" r:id="rId43"/>
    <p:sldId id="312" r:id="rId44"/>
  </p:sldIdLst>
  <p:sldSz cx="12192000" cy="6858000"/>
  <p:notesSz cx="6858000" cy="9144000"/>
  <p:embeddedFontLst>
    <p:embeddedFont>
      <p:font typeface="Noto Sans CJK KR Regular" panose="020B0600000101010101" charset="-127"/>
      <p:regular r:id="rId46"/>
    </p:embeddedFont>
    <p:embeddedFont>
      <p:font typeface="Noto Sans CJK KR Bold" panose="020B0800000000000000" pitchFamily="34" charset="-127"/>
      <p:bold r:id="rId47"/>
    </p:embeddedFont>
    <p:embeddedFont>
      <p:font typeface="Open Sans Extrabold" panose="020B0906030804020204" pitchFamily="34" charset="0"/>
      <p:bold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에스코어 드림 5 Medium" panose="020B0503030302020204" pitchFamily="34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0C316"/>
    <a:srgbClr val="FFFFFF"/>
    <a:srgbClr val="FFD9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B7AE7-58D8-4BFC-9EE8-4BAC4ED173FF}" v="120" dt="2021-06-29T08:10:34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81CED-2572-4AC1-B4D4-7D25BDF83F42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29F2E-3FA5-4082-BAAC-810708F23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3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8A5A-6917-4DAA-B395-07560AEC5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0B53A7-3532-46C6-8159-C44E52914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23725-2C0D-4D49-BB70-DA933317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B2FD6-6176-402B-B780-1DBCE38F5809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FB767-23A4-40A3-947C-BB3F4EB1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CF187-FE15-4514-B321-B2E5B605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39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F38F8-A1B2-4DB5-A0D1-4007C89C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6FF779-5856-453A-AD0E-32158DAFA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19742F-8A98-4D3A-9FBA-FFB642A7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0EA-5A5F-4966-90EE-2EB1C216CB5D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C28F5-3478-4AC8-A918-C6A7992F9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FDB28-1FE4-403B-80B8-10EBC9E5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7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4AF86A-6E18-4953-A9AF-0F42D84DD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4889CB-13C1-479F-8E4F-DC3BA970A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01D47-710F-48EA-9789-E3765482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CD92-776C-4500-9BAB-0688A9DF3FEF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D137A-72A1-4767-B4BB-64FCDC23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C787D-7281-4115-97F9-CFD2A48D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5D332-338E-4DA9-B62A-EBA6291C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E6251-A567-4669-B113-35E1B5D6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B945E6-A764-404A-BC63-6E0DE562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5A8B-D3D9-44AC-970E-72D0DFD3E80A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5BD29-6C9C-4C02-9566-60BE09BD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6021A-E62A-4F06-8AEE-779B7738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49D59-231A-49D0-BA0F-837E3F6A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359315-F0A8-4717-B46E-007CC7B4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1B238-ADED-49C3-A18E-F012EDA5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681A3-4A0F-4AFF-A283-F6B44AB8A7BA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05553-4637-4BC8-9AD2-27311297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03E31-0400-42B3-9E2A-3757EF55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94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1C76E-1C3C-40E4-8615-D910B843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EFC32-53B9-41CF-9BA5-3F3A34757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C39272-C843-455D-89C5-F81E238A8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624135-A1AA-4E34-9753-E01AB6E3E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1FD7A-E1E5-4E94-B48F-1638BABA89CD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EF9A26-7D24-4B29-B0BA-BC564901C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AC5F91-8B29-4E2C-B360-FB88BFB1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4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14C79-E628-4AEC-A37E-CEE294C70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937BA5-A6C9-406F-B40E-9190F30AB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EB7D47-61CC-4C53-A19B-C1D2BB836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63AB66-FBA9-42A5-B512-F9423D04D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A18FF8-72CA-4F1E-B8E1-73FFDDA36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FF225B-D745-4C47-A7C0-EF16557B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D609-4AB1-49B9-B175-9B9CC21ACE42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CBF499-DBCC-45D3-BEE4-EF7A10B7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C31767-510D-48F5-B561-75A6F343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8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729D3-CE26-4C1F-99E8-B329DAE3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A99D63-5079-403E-8A3A-EE6E3BF4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DFB5-3F33-49B5-8C27-2F1916AB0640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6BCD8E-9461-4F97-B21F-222D91E7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47FF17-12F9-4BA2-95B3-08A15C9E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3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D16618-0FF0-4341-B181-4A613EE7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63C7-53FD-44D5-BCB6-CACC0469EAA3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EB5AF9-D2FE-43E0-90FE-C958BEAD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D2BA3-1160-491C-A5D1-321B624C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7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63038-D3EF-4AC6-B537-13D70B3D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CA734-1595-4C09-BFB1-D362D7022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3372A-82C7-4B15-B668-1F5E9EB4B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1BDE4-0F2C-474E-9EBA-BAE27D69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7477-C7BA-4343-ACDB-B3E5CFA4DC8F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A5C844-25CD-4F2C-B395-C3898F27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0B359-5106-466D-B3AA-37126DE9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2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67392-8029-4795-8644-8CF3310F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ED18F4-675F-4ECE-9484-DF9A47FA8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38A14A-1CDE-48B7-BEA5-E2F3EA974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FC9130-837D-4940-A3D5-8C4C04BF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8227-1DCE-4D40-B7D8-E630A51D2D65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196A73-5F4A-47F6-98A2-268B1C6F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B0B4C0-B23B-4EAD-A0CF-754E983F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78875-8FF0-4BAA-BE7A-C95DF91EFD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96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CBF21B-B688-465A-B75C-A36D0AED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3A5CCD-E8E0-48B6-9D96-196E54193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15160-1BAB-45AB-BD26-D91C26F9C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DD2ED-B7D5-4B32-8818-1351B047E39E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7D982-7B14-44C7-9104-5BE8606E5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44895-1B34-4624-AB0E-5F7428415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78875-8FF0-4BAA-BE7A-C95DF91EFD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2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ree gold and silver rings">
            <a:extLst>
              <a:ext uri="{FF2B5EF4-FFF2-40B4-BE49-F238E27FC236}">
                <a16:creationId xmlns:a16="http://schemas.microsoft.com/office/drawing/2014/main" id="{ADE56BDB-DEE3-46D9-83DB-E68B77A7A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2"/>
          <a:stretch/>
        </p:blipFill>
        <p:spPr bwMode="auto">
          <a:xfrm>
            <a:off x="3465329" y="-10323"/>
            <a:ext cx="8726671" cy="686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A4E78EB-C623-4646-820B-770C6D55D6DC}"/>
              </a:ext>
            </a:extLst>
          </p:cNvPr>
          <p:cNvGrpSpPr/>
          <p:nvPr/>
        </p:nvGrpSpPr>
        <p:grpSpPr>
          <a:xfrm>
            <a:off x="0" y="-163"/>
            <a:ext cx="12192000" cy="6858000"/>
            <a:chOff x="0" y="162"/>
            <a:chExt cx="12192000" cy="6858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57803B5-0134-435C-AD08-E6EA135FE4FB}"/>
                </a:ext>
              </a:extLst>
            </p:cNvPr>
            <p:cNvGrpSpPr/>
            <p:nvPr/>
          </p:nvGrpSpPr>
          <p:grpSpPr>
            <a:xfrm>
              <a:off x="0" y="162"/>
              <a:ext cx="12192000" cy="6858000"/>
              <a:chOff x="0" y="0"/>
              <a:chExt cx="12192000" cy="6858000"/>
            </a:xfrm>
            <a:gradFill>
              <a:gsLst>
                <a:gs pos="0">
                  <a:schemeClr val="tx1">
                    <a:lumMod val="95000"/>
                    <a:lumOff val="5000"/>
                    <a:alpha val="9000"/>
                  </a:schemeClr>
                </a:gs>
                <a:gs pos="0">
                  <a:schemeClr val="bg1">
                    <a:alpha val="50000"/>
                  </a:schemeClr>
                </a:gs>
                <a:gs pos="0">
                  <a:srgbClr val="FFFFFF">
                    <a:alpha val="0"/>
                  </a:srgbClr>
                </a:gs>
                <a:gs pos="56000">
                  <a:schemeClr val="tx1">
                    <a:lumMod val="85000"/>
                    <a:lumOff val="15000"/>
                  </a:schemeClr>
                </a:gs>
              </a:gsLst>
              <a:lin ang="10800000" scaled="1"/>
            </a:gradFill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C147274-9718-4128-B506-3BAAC0EDFD00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5247FC-21A9-4492-BE4C-A462D9ED68B2}"/>
                  </a:ext>
                </a:extLst>
              </p:cNvPr>
              <p:cNvSpPr txBox="1"/>
              <p:nvPr/>
            </p:nvSpPr>
            <p:spPr>
              <a:xfrm>
                <a:off x="905960" y="516206"/>
                <a:ext cx="3369833" cy="240065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0" dirty="0">
                    <a:solidFill>
                      <a:schemeClr val="bg1">
                        <a:lumMod val="95000"/>
                      </a:schemeClr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THE</a:t>
                </a:r>
              </a:p>
              <a:p>
                <a:r>
                  <a:rPr lang="en-US" altLang="ko-KR" sz="5000" dirty="0">
                    <a:solidFill>
                      <a:schemeClr val="bg1">
                        <a:lumMod val="95000"/>
                      </a:schemeClr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JOEUN</a:t>
                </a:r>
              </a:p>
              <a:p>
                <a:r>
                  <a:rPr lang="en-US" altLang="ko-KR" sz="5000" dirty="0">
                    <a:solidFill>
                      <a:schemeClr val="bg1">
                        <a:lumMod val="95000"/>
                      </a:schemeClr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JEWELERY</a:t>
                </a:r>
                <a:endParaRPr lang="ko-KR" altLang="en-US" sz="5000" dirty="0">
                  <a:solidFill>
                    <a:schemeClr val="bg1">
                      <a:lumMod val="95000"/>
                    </a:schemeClr>
                  </a:solidFill>
                  <a:latin typeface="Open Sans Extrabold" panose="020B0906030804020204" pitchFamily="34" charset="0"/>
                  <a:ea typeface="G마켓 산스 TTF Medium" panose="02000000000000000000" pitchFamily="2" charset="-127"/>
                  <a:cs typeface="Open Sans Extrabold" panose="020B0906030804020204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4B0054-77BD-43BD-97C9-E1408DF7DE03}"/>
                </a:ext>
              </a:extLst>
            </p:cNvPr>
            <p:cNvSpPr txBox="1"/>
            <p:nvPr/>
          </p:nvSpPr>
          <p:spPr>
            <a:xfrm>
              <a:off x="923890" y="3139921"/>
              <a:ext cx="3243196" cy="966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빅데이터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Noto Sans CJK KR Regular" panose="020B0600000101010101" charset="-127"/>
                  <a:ea typeface="Noto Sans CJK KR Regular" panose="020B0600000101010101" charset="-127"/>
                </a:rPr>
                <a:t>개발환경을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사용한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쇼핑몰 상품 추천 시스템 구축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1CD316-AC97-4A18-B156-E904DEA76FAE}"/>
                </a:ext>
              </a:extLst>
            </p:cNvPr>
            <p:cNvSpPr txBox="1"/>
            <p:nvPr/>
          </p:nvSpPr>
          <p:spPr>
            <a:xfrm>
              <a:off x="1005129" y="4710335"/>
              <a:ext cx="95410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임지안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백종성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이지훈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김현강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지현규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592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247715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WORK FLOW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A9A10F-A5E7-41E1-BF98-3A38AB0A7BA6}"/>
              </a:ext>
            </a:extLst>
          </p:cNvPr>
          <p:cNvSpPr/>
          <p:nvPr/>
        </p:nvSpPr>
        <p:spPr>
          <a:xfrm>
            <a:off x="573246" y="1433413"/>
            <a:ext cx="1761688" cy="4457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2F2F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수집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F4958A-5BC5-4180-B090-C95DD7FFB3E4}"/>
              </a:ext>
            </a:extLst>
          </p:cNvPr>
          <p:cNvSpPr/>
          <p:nvPr/>
        </p:nvSpPr>
        <p:spPr>
          <a:xfrm>
            <a:off x="2894201" y="1433413"/>
            <a:ext cx="1761688" cy="4457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F2F2F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전처리</a:t>
            </a:r>
            <a:endParaRPr lang="ko-KR" altLang="en-US" b="1" dirty="0">
              <a:solidFill>
                <a:srgbClr val="F2F2F2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0B868E-83D2-4E2F-96D9-A746587DB194}"/>
              </a:ext>
            </a:extLst>
          </p:cNvPr>
          <p:cNvSpPr/>
          <p:nvPr/>
        </p:nvSpPr>
        <p:spPr>
          <a:xfrm>
            <a:off x="5215156" y="1433417"/>
            <a:ext cx="1761688" cy="4457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2F2F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10F0D3-69E2-420E-AA81-7B3B7C684E89}"/>
              </a:ext>
            </a:extLst>
          </p:cNvPr>
          <p:cNvSpPr/>
          <p:nvPr/>
        </p:nvSpPr>
        <p:spPr>
          <a:xfrm>
            <a:off x="7536110" y="1433414"/>
            <a:ext cx="1761688" cy="4457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2F2F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265871-AB5F-4B62-A39C-84F212B3FB0D}"/>
              </a:ext>
            </a:extLst>
          </p:cNvPr>
          <p:cNvSpPr/>
          <p:nvPr/>
        </p:nvSpPr>
        <p:spPr>
          <a:xfrm>
            <a:off x="9857065" y="1433415"/>
            <a:ext cx="1761688" cy="44572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2F2F2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4CB20-DDBA-412B-8988-2B56D811B800}"/>
              </a:ext>
            </a:extLst>
          </p:cNvPr>
          <p:cNvSpPr/>
          <p:nvPr/>
        </p:nvSpPr>
        <p:spPr>
          <a:xfrm>
            <a:off x="573246" y="2047207"/>
            <a:ext cx="1761688" cy="451615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Django</a:t>
            </a:r>
            <a:r>
              <a:rPr lang="ko-KR" altLang="en-US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Server</a:t>
            </a:r>
            <a:b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Django</a:t>
            </a:r>
            <a:r>
              <a:rPr lang="ko-KR" altLang="en-US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b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HTML</a:t>
            </a:r>
            <a:b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CSS</a:t>
            </a:r>
            <a:b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JavaScript</a:t>
            </a:r>
            <a:b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Jquery</a:t>
            </a:r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Ajax</a:t>
            </a:r>
            <a:endParaRPr lang="ko-KR" altLang="en-US" sz="14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3578C0-7043-4178-B627-6D85D2FAFD33}"/>
              </a:ext>
            </a:extLst>
          </p:cNvPr>
          <p:cNvSpPr/>
          <p:nvPr/>
        </p:nvSpPr>
        <p:spPr>
          <a:xfrm>
            <a:off x="2894201" y="4202884"/>
            <a:ext cx="1761688" cy="23604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Python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Scala</a:t>
            </a:r>
            <a:endParaRPr lang="ko-KR" altLang="en-US" sz="14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EE841-0849-4BB3-B4CF-0730364E59BC}"/>
              </a:ext>
            </a:extLst>
          </p:cNvPr>
          <p:cNvSpPr/>
          <p:nvPr/>
        </p:nvSpPr>
        <p:spPr>
          <a:xfrm>
            <a:off x="5215156" y="4202884"/>
            <a:ext cx="1761688" cy="23604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Flume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MySQL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SQOOP</a:t>
            </a:r>
            <a:endParaRPr lang="ko-KR" altLang="en-US" sz="14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AA26CC-001E-4D1D-A00C-4A19EA667511}"/>
              </a:ext>
            </a:extLst>
          </p:cNvPr>
          <p:cNvSpPr/>
          <p:nvPr/>
        </p:nvSpPr>
        <p:spPr>
          <a:xfrm>
            <a:off x="2879971" y="2055595"/>
            <a:ext cx="4096872" cy="197112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Linux</a:t>
            </a:r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Master</a:t>
            </a:r>
          </a:p>
          <a:p>
            <a:pPr algn="ctr"/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Hadoop</a:t>
            </a:r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u="none" strike="noStrike" dirty="0" err="1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NameNode</a:t>
            </a:r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u="none" strike="noStrike" dirty="0" err="1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DataNode</a:t>
            </a:r>
            <a:endParaRPr lang="en-US" altLang="ko-KR" sz="1400" u="none" strike="noStrike" dirty="0">
              <a:solidFill>
                <a:schemeClr val="tx1"/>
              </a:solidFill>
              <a:effectLst/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Spark</a:t>
            </a:r>
            <a:endParaRPr lang="ko-KR" altLang="en-US" sz="14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5A344F-99EF-4769-9DD7-8903FAE59950}"/>
              </a:ext>
            </a:extLst>
          </p:cNvPr>
          <p:cNvSpPr/>
          <p:nvPr/>
        </p:nvSpPr>
        <p:spPr>
          <a:xfrm>
            <a:off x="7550340" y="4194496"/>
            <a:ext cx="1761688" cy="23604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Pyspark</a:t>
            </a:r>
            <a:endParaRPr lang="en-US" altLang="ko-KR" sz="14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Crond</a:t>
            </a:r>
            <a:endParaRPr lang="ko-KR" altLang="en-US" sz="14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1D5488-A388-42A8-AFE3-CA8E3C4A038F}"/>
              </a:ext>
            </a:extLst>
          </p:cNvPr>
          <p:cNvSpPr/>
          <p:nvPr/>
        </p:nvSpPr>
        <p:spPr>
          <a:xfrm>
            <a:off x="9871295" y="4194496"/>
            <a:ext cx="1761688" cy="23604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SQOOP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MySQL</a:t>
            </a:r>
            <a:endParaRPr lang="ko-KR" altLang="en-US" sz="14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7E8706-1973-4ECE-8A2B-1EBE3338B661}"/>
              </a:ext>
            </a:extLst>
          </p:cNvPr>
          <p:cNvSpPr/>
          <p:nvPr/>
        </p:nvSpPr>
        <p:spPr>
          <a:xfrm>
            <a:off x="7536110" y="2047207"/>
            <a:ext cx="4096872" cy="197112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Linux</a:t>
            </a:r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Worker</a:t>
            </a:r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Hadoop</a:t>
            </a:r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br>
              <a:rPr lang="en-US" altLang="ko-KR" sz="1400" u="none" strike="noStrike" dirty="0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</a:br>
            <a:r>
              <a:rPr lang="en-US" altLang="ko-KR" sz="1400" u="none" strike="noStrike" dirty="0" err="1">
                <a:solidFill>
                  <a:schemeClr val="tx1"/>
                </a:solidFill>
                <a:effectLst/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DataNode</a:t>
            </a:r>
            <a:endParaRPr lang="en-US" altLang="ko-KR" sz="1400" b="0" i="0" u="none" strike="noStrike" dirty="0">
              <a:solidFill>
                <a:schemeClr val="tx1"/>
              </a:solidFill>
              <a:effectLst/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68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543097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05.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SCHEDULE &amp; WORK DIVISION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EBED86-75AF-4C76-8F43-CA752A1F2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46254"/>
              </p:ext>
            </p:extLst>
          </p:nvPr>
        </p:nvGraphicFramePr>
        <p:xfrm>
          <a:off x="579120" y="1362635"/>
          <a:ext cx="11104881" cy="5332845"/>
        </p:xfrm>
        <a:graphic>
          <a:graphicData uri="http://schemas.openxmlformats.org/drawingml/2006/table">
            <a:tbl>
              <a:tblPr/>
              <a:tblGrid>
                <a:gridCol w="1539616">
                  <a:extLst>
                    <a:ext uri="{9D8B030D-6E8A-4147-A177-3AD203B41FA5}">
                      <a16:colId xmlns:a16="http://schemas.microsoft.com/office/drawing/2014/main" val="752773157"/>
                    </a:ext>
                  </a:extLst>
                </a:gridCol>
                <a:gridCol w="1539616">
                  <a:extLst>
                    <a:ext uri="{9D8B030D-6E8A-4147-A177-3AD203B41FA5}">
                      <a16:colId xmlns:a16="http://schemas.microsoft.com/office/drawing/2014/main" val="3219214915"/>
                    </a:ext>
                  </a:extLst>
                </a:gridCol>
                <a:gridCol w="2669758">
                  <a:extLst>
                    <a:ext uri="{9D8B030D-6E8A-4147-A177-3AD203B41FA5}">
                      <a16:colId xmlns:a16="http://schemas.microsoft.com/office/drawing/2014/main" val="4028782020"/>
                    </a:ext>
                  </a:extLst>
                </a:gridCol>
                <a:gridCol w="2178391">
                  <a:extLst>
                    <a:ext uri="{9D8B030D-6E8A-4147-A177-3AD203B41FA5}">
                      <a16:colId xmlns:a16="http://schemas.microsoft.com/office/drawing/2014/main" val="3255890091"/>
                    </a:ext>
                  </a:extLst>
                </a:gridCol>
                <a:gridCol w="1588750">
                  <a:extLst>
                    <a:ext uri="{9D8B030D-6E8A-4147-A177-3AD203B41FA5}">
                      <a16:colId xmlns:a16="http://schemas.microsoft.com/office/drawing/2014/main" val="1817995289"/>
                    </a:ext>
                  </a:extLst>
                </a:gridCol>
                <a:gridCol w="1588750">
                  <a:extLst>
                    <a:ext uri="{9D8B030D-6E8A-4147-A177-3AD203B41FA5}">
                      <a16:colId xmlns:a16="http://schemas.microsoft.com/office/drawing/2014/main" val="336304360"/>
                    </a:ext>
                  </a:extLst>
                </a:gridCol>
              </a:tblGrid>
              <a:tr h="1479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진행단계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수행내용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상세수행내용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담당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시작 날짜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끝 날짜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777405"/>
                  </a:ext>
                </a:extLst>
              </a:tr>
              <a:tr h="14799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문서작성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문서작성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PPT 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2021-04-23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2021-06-30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277048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마인드맵 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2021-04-26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2021-05-03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45005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요구명세서 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2021-04-26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2021-05-03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115818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업무분장표 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2021-04-26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074342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회의록 정리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2021-04-26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2021-06-30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58234"/>
                  </a:ext>
                </a:extLst>
              </a:tr>
              <a:tr h="1479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사전 데이터 수집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가설 설정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사용자 데이터 수집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2021-04-26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2021-05-03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45693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사용자 데이터 </a:t>
                      </a:r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전처리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2021-04-26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2021-05-03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220327"/>
                  </a:ext>
                </a:extLst>
              </a:tr>
              <a:tr h="14799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Diagrams 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Use Case 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설계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김현강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2021-04-26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2021-05-03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895707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Class Diagram 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지현규</a:t>
                      </a:r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김현강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2021-05-21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2021-05-21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66959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Sequence Diagram 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지현규</a:t>
                      </a:r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김현강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2021-05-21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2021-05-21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30014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ERD 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작성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2021-05-22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2021-05-22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95087"/>
                  </a:ext>
                </a:extLst>
              </a:tr>
              <a:tr h="147993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웹 구현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로그인 페이지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회원가입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 임지안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2021-06-09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858910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로그인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 </a:t>
                      </a:r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2021-06-09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872655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메인페이지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메인페이지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화면 구현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 김현강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2021-06-09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07687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메인페이지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상품 관리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 김현강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2021-06-09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897729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장바구니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주문정보확인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2021-06-09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38531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주문수량 수정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 </a:t>
                      </a:r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2021-06-09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225943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제품 페이지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카테고리 별 페이지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2021-06-09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030526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상품 상세페이지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2021-05-23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2021-06-09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85379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마이페이지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회원 정보 수정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2021-06-14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171007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회원 탈퇴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2021-06-14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91939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주문 내역 확인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2021-06-14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692469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게시판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글쓰기</a:t>
                      </a:r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글수정</a:t>
                      </a:r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글삭제</a:t>
                      </a:r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답글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2021-06-03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2021-06-14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779133"/>
                  </a:ext>
                </a:extLst>
              </a:tr>
              <a:tr h="295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웹 검수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웹 검수 및 호환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백종성 이지훈</a:t>
                      </a:r>
                      <a:b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</a:br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김현강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지현규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2021-06-15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2021-06-28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15692"/>
                  </a:ext>
                </a:extLst>
              </a:tr>
              <a:tr h="14799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머신러닝</a:t>
                      </a:r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및 분석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수집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웹을 통한 데이터 수집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2021-06-18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320544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전처리</a:t>
                      </a:r>
                      <a:endParaRPr lang="ko-KR" alt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형식</a:t>
                      </a:r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python)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지현규 임지안 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2021-06-18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008889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형식</a:t>
                      </a:r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scala</a:t>
                      </a:r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 </a:t>
                      </a:r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2021-06-18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164093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결측값</a:t>
                      </a:r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제거</a:t>
                      </a:r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python)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지현규 임지안 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2021-06-18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842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이상치 제거</a:t>
                      </a:r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python)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지현규 임지안 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2021-06-16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2021-06-18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078362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적재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Mysql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 임지안 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2021-06-18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2021-06-22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654408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Flume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 임지안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2021-06-18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2021-06-22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827664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분석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K-means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지현규 임지안 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2021-06-22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2021-06-24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4552"/>
                  </a:ext>
                </a:extLst>
              </a:tr>
              <a:tr h="1479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협업필터링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지현규 임지안 이지훈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2021-06-22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2021-06-24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51053"/>
                  </a:ext>
                </a:extLst>
              </a:tr>
              <a:tr h="153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적용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Sqoop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백종성 </a:t>
                      </a:r>
                      <a:r>
                        <a:rPr lang="ko-KR" altLang="en-US" sz="800" b="0" i="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임지안</a:t>
                      </a:r>
                      <a:endParaRPr lang="ko-KR" alt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2021-06-25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2021-06-30</a:t>
                      </a:r>
                    </a:p>
                  </a:txBody>
                  <a:tcPr marL="4164" marR="4164" marT="416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979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80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85A45-95B4-47B0-A723-4B8E4C8206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12250"/>
          <a:stretch/>
        </p:blipFill>
        <p:spPr>
          <a:xfrm>
            <a:off x="6793459" y="3873180"/>
            <a:ext cx="4211233" cy="26806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813D35-969C-47D0-B327-12AEBE9D6D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2" r="11433"/>
          <a:stretch/>
        </p:blipFill>
        <p:spPr>
          <a:xfrm>
            <a:off x="2296361" y="896641"/>
            <a:ext cx="4051498" cy="27856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82B3E1-8193-4834-BC80-FACA24DE22CE}"/>
              </a:ext>
            </a:extLst>
          </p:cNvPr>
          <p:cNvSpPr/>
          <p:nvPr/>
        </p:nvSpPr>
        <p:spPr>
          <a:xfrm>
            <a:off x="3423942" y="913139"/>
            <a:ext cx="185492" cy="123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18B0A-9F5E-491E-B19A-D054B634568F}"/>
              </a:ext>
            </a:extLst>
          </p:cNvPr>
          <p:cNvSpPr txBox="1"/>
          <p:nvPr/>
        </p:nvSpPr>
        <p:spPr>
          <a:xfrm>
            <a:off x="2983288" y="1031313"/>
            <a:ext cx="65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4EC8DB-7B70-48BD-ACFB-370558AE59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5" r="12016"/>
          <a:stretch/>
        </p:blipFill>
        <p:spPr>
          <a:xfrm>
            <a:off x="2231205" y="3891110"/>
            <a:ext cx="4216182" cy="26806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3EF00D-6EEE-4B2B-A6C6-0B11A99A7999}"/>
              </a:ext>
            </a:extLst>
          </p:cNvPr>
          <p:cNvSpPr/>
          <p:nvPr/>
        </p:nvSpPr>
        <p:spPr>
          <a:xfrm>
            <a:off x="6884898" y="5177498"/>
            <a:ext cx="4000500" cy="130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FA423-B8AF-473D-97F2-21228DFB55E7}"/>
              </a:ext>
            </a:extLst>
          </p:cNvPr>
          <p:cNvSpPr txBox="1"/>
          <p:nvPr/>
        </p:nvSpPr>
        <p:spPr>
          <a:xfrm>
            <a:off x="2295954" y="4920887"/>
            <a:ext cx="18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사용자에 따른 상품 추천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7BF28F-54A5-42B2-9BDD-76D4422697D0}"/>
              </a:ext>
            </a:extLst>
          </p:cNvPr>
          <p:cNvSpPr/>
          <p:nvPr/>
        </p:nvSpPr>
        <p:spPr>
          <a:xfrm>
            <a:off x="8385836" y="3887265"/>
            <a:ext cx="588413" cy="119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C9DA48-F961-47B0-986B-D350511504B9}"/>
              </a:ext>
            </a:extLst>
          </p:cNvPr>
          <p:cNvSpPr/>
          <p:nvPr/>
        </p:nvSpPr>
        <p:spPr>
          <a:xfrm>
            <a:off x="2353910" y="5195428"/>
            <a:ext cx="3773909" cy="130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719B59-0E77-4879-995B-515CA01C6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720" y="1013003"/>
            <a:ext cx="4051497" cy="2552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42AC56-1704-44B5-9DA6-2B7173D45FF0}"/>
              </a:ext>
            </a:extLst>
          </p:cNvPr>
          <p:cNvSpPr/>
          <p:nvPr/>
        </p:nvSpPr>
        <p:spPr>
          <a:xfrm>
            <a:off x="7086153" y="3166185"/>
            <a:ext cx="572997" cy="282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CB704-C02D-40FE-ADAB-1622364D1BE8}"/>
              </a:ext>
            </a:extLst>
          </p:cNvPr>
          <p:cNvSpPr txBox="1"/>
          <p:nvPr/>
        </p:nvSpPr>
        <p:spPr>
          <a:xfrm>
            <a:off x="7716994" y="1740921"/>
            <a:ext cx="265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정보 입력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(ID, PW)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D6720-2710-455E-A21E-4B3ED1AC266D}"/>
              </a:ext>
            </a:extLst>
          </p:cNvPr>
          <p:cNvSpPr txBox="1"/>
          <p:nvPr/>
        </p:nvSpPr>
        <p:spPr>
          <a:xfrm>
            <a:off x="6793459" y="4895843"/>
            <a:ext cx="18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사용자에 따른 상품 추천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58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B7B40B-B07D-4068-A41D-E1E57757F0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5" r="13065"/>
          <a:stretch/>
        </p:blipFill>
        <p:spPr>
          <a:xfrm>
            <a:off x="2193115" y="1080827"/>
            <a:ext cx="4126200" cy="26836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C12666-43F2-4F8E-B917-10664B699835}"/>
              </a:ext>
            </a:extLst>
          </p:cNvPr>
          <p:cNvSpPr/>
          <p:nvPr/>
        </p:nvSpPr>
        <p:spPr>
          <a:xfrm>
            <a:off x="2962066" y="1098964"/>
            <a:ext cx="489325" cy="547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D64DB7-1480-49DC-824E-EE73594A8125}"/>
              </a:ext>
            </a:extLst>
          </p:cNvPr>
          <p:cNvSpPr txBox="1"/>
          <p:nvPr/>
        </p:nvSpPr>
        <p:spPr>
          <a:xfrm>
            <a:off x="3396668" y="1234052"/>
            <a:ext cx="1586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상품 카테고리 선택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DD28A4-4593-44E7-A208-AB9DDB6006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8" r="13414"/>
          <a:stretch/>
        </p:blipFill>
        <p:spPr>
          <a:xfrm>
            <a:off x="6875126" y="1062898"/>
            <a:ext cx="4206675" cy="2683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B94518-FDC8-4730-89B8-DF862C00EF6C}"/>
              </a:ext>
            </a:extLst>
          </p:cNvPr>
          <p:cNvSpPr txBox="1"/>
          <p:nvPr/>
        </p:nvSpPr>
        <p:spPr>
          <a:xfrm>
            <a:off x="6875126" y="1255963"/>
            <a:ext cx="186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카테고리별 상세 페이지</a:t>
            </a:r>
            <a:endParaRPr lang="en-US" altLang="ko-KR" sz="1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2871D4-2B81-4CE3-BEAB-E2A81B0AF9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10385"/>
          <a:stretch/>
        </p:blipFill>
        <p:spPr>
          <a:xfrm>
            <a:off x="2193115" y="3951457"/>
            <a:ext cx="4126200" cy="26260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01AAAA-505F-4024-9D0C-75F51E9D7842}"/>
              </a:ext>
            </a:extLst>
          </p:cNvPr>
          <p:cNvSpPr/>
          <p:nvPr/>
        </p:nvSpPr>
        <p:spPr>
          <a:xfrm>
            <a:off x="2789810" y="6229823"/>
            <a:ext cx="268149" cy="153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A8C601-C412-4BFE-BC65-BE07CBF566F7}"/>
              </a:ext>
            </a:extLst>
          </p:cNvPr>
          <p:cNvSpPr txBox="1"/>
          <p:nvPr/>
        </p:nvSpPr>
        <p:spPr>
          <a:xfrm>
            <a:off x="2969677" y="6009120"/>
            <a:ext cx="86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상품 선택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BEB65B-A236-487F-B1B5-23E576AB50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9" r="13881"/>
          <a:stretch/>
        </p:blipFill>
        <p:spPr>
          <a:xfrm>
            <a:off x="6875126" y="3934518"/>
            <a:ext cx="4186421" cy="266087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CD5729-04BA-44CF-9155-603A0CE950E2}"/>
              </a:ext>
            </a:extLst>
          </p:cNvPr>
          <p:cNvSpPr/>
          <p:nvPr/>
        </p:nvSpPr>
        <p:spPr>
          <a:xfrm>
            <a:off x="8990469" y="5709624"/>
            <a:ext cx="391934" cy="141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93E447-B004-45E8-B43E-A5D74EA39AD8}"/>
              </a:ext>
            </a:extLst>
          </p:cNvPr>
          <p:cNvSpPr txBox="1"/>
          <p:nvPr/>
        </p:nvSpPr>
        <p:spPr>
          <a:xfrm>
            <a:off x="9353193" y="5635697"/>
            <a:ext cx="1315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장바구니에 추가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62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7146E8-57B9-43F1-B283-FBFA6BE084DF}"/>
              </a:ext>
            </a:extLst>
          </p:cNvPr>
          <p:cNvGrpSpPr/>
          <p:nvPr/>
        </p:nvGrpSpPr>
        <p:grpSpPr>
          <a:xfrm>
            <a:off x="2070949" y="881272"/>
            <a:ext cx="4317778" cy="2927868"/>
            <a:chOff x="1169270" y="2083403"/>
            <a:chExt cx="4752817" cy="309909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91ED5-EDA5-4988-8AF3-3D5E17942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5" r="16793" b="3044"/>
            <a:stretch/>
          </p:blipFill>
          <p:spPr>
            <a:xfrm>
              <a:off x="1169270" y="2083403"/>
              <a:ext cx="4752817" cy="309909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EE9342-1FE1-4483-A6CD-BFDE8E01974C}"/>
                </a:ext>
              </a:extLst>
            </p:cNvPr>
            <p:cNvSpPr/>
            <p:nvPr/>
          </p:nvSpPr>
          <p:spPr>
            <a:xfrm>
              <a:off x="1326800" y="3839538"/>
              <a:ext cx="4374305" cy="4911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CA2ED7-36FC-464E-BD49-58C834BE0A7E}"/>
                </a:ext>
              </a:extLst>
            </p:cNvPr>
            <p:cNvSpPr txBox="1"/>
            <p:nvPr/>
          </p:nvSpPr>
          <p:spPr>
            <a:xfrm>
              <a:off x="1330841" y="3560773"/>
              <a:ext cx="2179677" cy="29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장바구니에 추가한 상품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5236EA-9885-4E79-B1EE-527C824F08A5}"/>
              </a:ext>
            </a:extLst>
          </p:cNvPr>
          <p:cNvGrpSpPr/>
          <p:nvPr/>
        </p:nvGrpSpPr>
        <p:grpSpPr>
          <a:xfrm>
            <a:off x="6813177" y="872065"/>
            <a:ext cx="4796711" cy="2950828"/>
            <a:chOff x="6393182" y="2083403"/>
            <a:chExt cx="5083927" cy="30990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2F28A29-8448-41E9-A006-AEA58088E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4" r="16444" b="1934"/>
            <a:stretch/>
          </p:blipFill>
          <p:spPr>
            <a:xfrm>
              <a:off x="6393182" y="2083403"/>
              <a:ext cx="5083927" cy="309909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EE38F6-F9D2-4F97-AE98-9C5BC84E5522}"/>
                </a:ext>
              </a:extLst>
            </p:cNvPr>
            <p:cNvSpPr/>
            <p:nvPr/>
          </p:nvSpPr>
          <p:spPr>
            <a:xfrm>
              <a:off x="9149265" y="3831299"/>
              <a:ext cx="1490523" cy="3238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08D4457-694B-4D1C-AC2B-74D01CF94515}"/>
                </a:ext>
              </a:extLst>
            </p:cNvPr>
            <p:cNvSpPr/>
            <p:nvPr/>
          </p:nvSpPr>
          <p:spPr>
            <a:xfrm>
              <a:off x="10602400" y="4924507"/>
              <a:ext cx="490077" cy="217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E7B1AF-13F3-4DFC-82AA-7BBC5E8A26A6}"/>
                </a:ext>
              </a:extLst>
            </p:cNvPr>
            <p:cNvSpPr txBox="1"/>
            <p:nvPr/>
          </p:nvSpPr>
          <p:spPr>
            <a:xfrm>
              <a:off x="10041290" y="4826781"/>
              <a:ext cx="601323" cy="32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결제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B435F4-C36E-42B4-9BBB-A30CD78C61F1}"/>
                </a:ext>
              </a:extLst>
            </p:cNvPr>
            <p:cNvSpPr txBox="1"/>
            <p:nvPr/>
          </p:nvSpPr>
          <p:spPr>
            <a:xfrm>
              <a:off x="9017899" y="3535109"/>
              <a:ext cx="2030685" cy="290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수량 변경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EA9026-16E3-4CA4-9258-7FC68513EFD6}"/>
              </a:ext>
            </a:extLst>
          </p:cNvPr>
          <p:cNvGrpSpPr/>
          <p:nvPr/>
        </p:nvGrpSpPr>
        <p:grpSpPr>
          <a:xfrm>
            <a:off x="2135534" y="3934453"/>
            <a:ext cx="4293426" cy="2744254"/>
            <a:chOff x="963611" y="1181571"/>
            <a:chExt cx="7268108" cy="531989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70B7166-4735-44E6-AF8E-0237708F6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7" t="3578" r="4079" b="3276"/>
            <a:stretch/>
          </p:blipFill>
          <p:spPr>
            <a:xfrm>
              <a:off x="963611" y="1258585"/>
              <a:ext cx="7200000" cy="524288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4629711-850B-41B1-A386-00A2533049F5}"/>
                </a:ext>
              </a:extLst>
            </p:cNvPr>
            <p:cNvSpPr/>
            <p:nvPr/>
          </p:nvSpPr>
          <p:spPr>
            <a:xfrm>
              <a:off x="3246975" y="1181571"/>
              <a:ext cx="2687833" cy="8054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BB8E099-DD8A-44DC-A587-D1D7C7652CCE}"/>
                </a:ext>
              </a:extLst>
            </p:cNvPr>
            <p:cNvSpPr/>
            <p:nvPr/>
          </p:nvSpPr>
          <p:spPr>
            <a:xfrm>
              <a:off x="4676281" y="1987062"/>
              <a:ext cx="3555438" cy="1011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확인을 누르면 구매내역 </a:t>
              </a:r>
              <a:endPara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페이지로 이동</a:t>
              </a:r>
              <a:endPara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7C7DD8-C8F8-4891-B1B4-09B47424D407}"/>
              </a:ext>
            </a:extLst>
          </p:cNvPr>
          <p:cNvGrpSpPr/>
          <p:nvPr/>
        </p:nvGrpSpPr>
        <p:grpSpPr>
          <a:xfrm>
            <a:off x="6813177" y="4026728"/>
            <a:ext cx="4796711" cy="2651979"/>
            <a:chOff x="972000" y="1258584"/>
            <a:chExt cx="7200000" cy="471703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8B904D2-0C9C-4355-8AF3-BAA90C170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8" r="16330" b="7766"/>
            <a:stretch/>
          </p:blipFill>
          <p:spPr>
            <a:xfrm>
              <a:off x="972000" y="1258584"/>
              <a:ext cx="7200000" cy="4717033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C43BD0C-FF4A-40EB-88D7-12CAB82371AF}"/>
                </a:ext>
              </a:extLst>
            </p:cNvPr>
            <p:cNvSpPr/>
            <p:nvPr/>
          </p:nvSpPr>
          <p:spPr>
            <a:xfrm>
              <a:off x="1121018" y="4018930"/>
              <a:ext cx="6901963" cy="755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CF18E3B-C97C-44C8-86C4-3E0BA6EFA4B6}"/>
                </a:ext>
              </a:extLst>
            </p:cNvPr>
            <p:cNvSpPr/>
            <p:nvPr/>
          </p:nvSpPr>
          <p:spPr>
            <a:xfrm>
              <a:off x="7115907" y="5560514"/>
              <a:ext cx="726833" cy="3391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08D192-5B50-4752-B1BE-18986746B6EF}"/>
                </a:ext>
              </a:extLst>
            </p:cNvPr>
            <p:cNvSpPr txBox="1"/>
            <p:nvPr/>
          </p:nvSpPr>
          <p:spPr>
            <a:xfrm>
              <a:off x="1090538" y="3422150"/>
              <a:ext cx="2128660" cy="602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 삭제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ECC235-648E-4E5D-86B9-8D973C820AF7}"/>
                </a:ext>
              </a:extLst>
            </p:cNvPr>
            <p:cNvSpPr txBox="1"/>
            <p:nvPr/>
          </p:nvSpPr>
          <p:spPr>
            <a:xfrm>
              <a:off x="6127155" y="5190253"/>
              <a:ext cx="121113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결제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386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67746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1B9D8F-210C-4169-B152-9B76C72B6C63}"/>
              </a:ext>
            </a:extLst>
          </p:cNvPr>
          <p:cNvGrpSpPr/>
          <p:nvPr/>
        </p:nvGrpSpPr>
        <p:grpSpPr>
          <a:xfrm>
            <a:off x="2029835" y="678685"/>
            <a:ext cx="4639906" cy="3185103"/>
            <a:chOff x="972000" y="1225532"/>
            <a:chExt cx="7200000" cy="481914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672986-A3B5-41F8-916A-BBDFF5D59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9" t="4141" r="3817" b="6368"/>
            <a:stretch/>
          </p:blipFill>
          <p:spPr>
            <a:xfrm>
              <a:off x="972000" y="1258584"/>
              <a:ext cx="7200000" cy="478609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091B748-ABD5-4D97-BD03-A62EBEC0E875}"/>
                </a:ext>
              </a:extLst>
            </p:cNvPr>
            <p:cNvSpPr/>
            <p:nvPr/>
          </p:nvSpPr>
          <p:spPr>
            <a:xfrm>
              <a:off x="3264559" y="1225532"/>
              <a:ext cx="2687833" cy="5768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79AEB8-13B5-46DC-A4AB-F2F1735DFBA8}"/>
                </a:ext>
              </a:extLst>
            </p:cNvPr>
            <p:cNvSpPr/>
            <p:nvPr/>
          </p:nvSpPr>
          <p:spPr>
            <a:xfrm>
              <a:off x="3371082" y="2229010"/>
              <a:ext cx="3265584" cy="326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확인을 누르면 메인</a:t>
              </a:r>
              <a:endParaRPr lang="en-US" altLang="ko-KR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15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페이지로 이동</a:t>
              </a:r>
              <a:endParaRPr lang="en-US" altLang="ko-KR" sz="15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23A400-5891-4352-8CFA-2A77C308AB1D}"/>
              </a:ext>
            </a:extLst>
          </p:cNvPr>
          <p:cNvGrpSpPr/>
          <p:nvPr/>
        </p:nvGrpSpPr>
        <p:grpSpPr>
          <a:xfrm>
            <a:off x="7048289" y="678685"/>
            <a:ext cx="4785121" cy="3185103"/>
            <a:chOff x="972000" y="1258584"/>
            <a:chExt cx="7200000" cy="505963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FE495A0-A493-4C3E-9EBA-B7AF51236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0" t="604" r="15596"/>
            <a:stretch/>
          </p:blipFill>
          <p:spPr>
            <a:xfrm>
              <a:off x="972000" y="1258584"/>
              <a:ext cx="7200000" cy="505963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4FB0CAE-9134-4757-9A8A-F548E9AE3182}"/>
                </a:ext>
              </a:extLst>
            </p:cNvPr>
            <p:cNvSpPr/>
            <p:nvPr/>
          </p:nvSpPr>
          <p:spPr>
            <a:xfrm>
              <a:off x="3618953" y="4443517"/>
              <a:ext cx="1920202" cy="3922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0E0676-B222-4D58-AEDA-3478D9653C51}"/>
              </a:ext>
            </a:extLst>
          </p:cNvPr>
          <p:cNvGrpSpPr/>
          <p:nvPr/>
        </p:nvGrpSpPr>
        <p:grpSpPr>
          <a:xfrm>
            <a:off x="2029836" y="4064538"/>
            <a:ext cx="4639906" cy="2658991"/>
            <a:chOff x="972000" y="1258584"/>
            <a:chExt cx="7200000" cy="484444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5FAD249-10CA-4DD9-92F5-FAC439FA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2" r="15320"/>
            <a:stretch/>
          </p:blipFill>
          <p:spPr>
            <a:xfrm>
              <a:off x="972000" y="1258584"/>
              <a:ext cx="7200000" cy="484444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4977C4E-FA07-4098-9DEC-45494D4B44A2}"/>
                </a:ext>
              </a:extLst>
            </p:cNvPr>
            <p:cNvSpPr/>
            <p:nvPr/>
          </p:nvSpPr>
          <p:spPr>
            <a:xfrm>
              <a:off x="1121018" y="3913422"/>
              <a:ext cx="6901963" cy="7552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B44E34-D37C-4C2E-8A75-FC40333AC7D5}"/>
                </a:ext>
              </a:extLst>
            </p:cNvPr>
            <p:cNvSpPr txBox="1"/>
            <p:nvPr/>
          </p:nvSpPr>
          <p:spPr>
            <a:xfrm>
              <a:off x="1032961" y="3246392"/>
              <a:ext cx="2451020" cy="61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구매 내역</a:t>
              </a:r>
              <a:endPara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5CBA01-F9CD-434C-84A9-9BE9F418F875}"/>
              </a:ext>
            </a:extLst>
          </p:cNvPr>
          <p:cNvGrpSpPr/>
          <p:nvPr/>
        </p:nvGrpSpPr>
        <p:grpSpPr>
          <a:xfrm>
            <a:off x="7048289" y="4010765"/>
            <a:ext cx="4677545" cy="2658991"/>
            <a:chOff x="972000" y="1367475"/>
            <a:chExt cx="7364069" cy="399623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3A9922C-845D-4F5B-81E5-8E2F4A661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0"/>
            <a:stretch/>
          </p:blipFill>
          <p:spPr>
            <a:xfrm>
              <a:off x="972000" y="1367475"/>
              <a:ext cx="7200000" cy="21977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D42809-76BF-44B9-B829-FFD1BCB6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3802039"/>
              <a:ext cx="4133269" cy="156166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00E6054-4439-4DBF-A6C2-392DF471F6C6}"/>
                </a:ext>
              </a:extLst>
            </p:cNvPr>
            <p:cNvSpPr/>
            <p:nvPr/>
          </p:nvSpPr>
          <p:spPr>
            <a:xfrm>
              <a:off x="1121018" y="2840762"/>
              <a:ext cx="7050982" cy="2101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087389-D3FE-48A6-893A-7EB3D84C38DC}"/>
                </a:ext>
              </a:extLst>
            </p:cNvPr>
            <p:cNvSpPr/>
            <p:nvPr/>
          </p:nvSpPr>
          <p:spPr>
            <a:xfrm>
              <a:off x="1463919" y="4440179"/>
              <a:ext cx="2545374" cy="3332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F318B8E-BA9D-4C7B-8441-9CF89EE9414F}"/>
                </a:ext>
              </a:extLst>
            </p:cNvPr>
            <p:cNvSpPr/>
            <p:nvPr/>
          </p:nvSpPr>
          <p:spPr>
            <a:xfrm>
              <a:off x="5902958" y="3101985"/>
              <a:ext cx="2433111" cy="1026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기존에 있는 회원 정보</a:t>
              </a:r>
              <a:endParaRPr lang="en-US" altLang="ko-KR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주소 </a:t>
              </a:r>
              <a:r>
                <a:rPr lang="en-US" altLang="ko-KR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경기도</a:t>
              </a:r>
              <a:endParaRPr lang="en-US" altLang="ko-KR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옷 스타일 </a:t>
              </a:r>
              <a:r>
                <a:rPr lang="en-US" altLang="ko-KR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1000" dirty="0" err="1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스트릿</a:t>
              </a:r>
              <a:endParaRPr lang="en-US" altLang="ko-KR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직업 </a:t>
              </a:r>
              <a:r>
                <a:rPr lang="en-US" altLang="ko-KR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학생</a:t>
              </a:r>
              <a:endParaRPr lang="en-US" altLang="ko-KR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FDA642-1B4F-46FB-A367-520C968F6278}"/>
                </a:ext>
              </a:extLst>
            </p:cNvPr>
            <p:cNvSpPr txBox="1"/>
            <p:nvPr/>
          </p:nvSpPr>
          <p:spPr>
            <a:xfrm>
              <a:off x="2257218" y="4970530"/>
              <a:ext cx="2968627" cy="39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가입 시 입력했던 비밀번호</a:t>
              </a:r>
              <a:endParaRPr lang="en-US" altLang="ko-KR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77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67746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0D25EB-B2F6-4A2F-B3B9-0238DCA19BEB}"/>
              </a:ext>
            </a:extLst>
          </p:cNvPr>
          <p:cNvGrpSpPr/>
          <p:nvPr/>
        </p:nvGrpSpPr>
        <p:grpSpPr>
          <a:xfrm>
            <a:off x="1882590" y="1559860"/>
            <a:ext cx="4814048" cy="4141696"/>
            <a:chOff x="972000" y="1258584"/>
            <a:chExt cx="7219929" cy="522423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ED9A06B-3C1A-4AEA-A398-E242C73A0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" r="3000" b="23683"/>
            <a:stretch/>
          </p:blipFill>
          <p:spPr>
            <a:xfrm>
              <a:off x="972000" y="1258584"/>
              <a:ext cx="7200000" cy="68426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CA15E39-87F8-4951-988A-A763DF06F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2"/>
            <a:stretch/>
          </p:blipFill>
          <p:spPr>
            <a:xfrm>
              <a:off x="3039035" y="1497101"/>
              <a:ext cx="2182925" cy="498571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A75E0AC-4D92-4D74-9307-D14E3015F494}"/>
                </a:ext>
              </a:extLst>
            </p:cNvPr>
            <p:cNvSpPr/>
            <p:nvPr/>
          </p:nvSpPr>
          <p:spPr>
            <a:xfrm>
              <a:off x="3878580" y="1258584"/>
              <a:ext cx="693421" cy="238517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065CE0-09C2-4549-84F4-8B9304CECA8F}"/>
                </a:ext>
              </a:extLst>
            </p:cNvPr>
            <p:cNvSpPr/>
            <p:nvPr/>
          </p:nvSpPr>
          <p:spPr>
            <a:xfrm>
              <a:off x="3039035" y="4844122"/>
              <a:ext cx="2182925" cy="12841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552BFD6-529E-4EDD-B18D-CE70080088C9}"/>
                </a:ext>
              </a:extLst>
            </p:cNvPr>
            <p:cNvSpPr/>
            <p:nvPr/>
          </p:nvSpPr>
          <p:spPr>
            <a:xfrm>
              <a:off x="6664569" y="1258584"/>
              <a:ext cx="1507431" cy="2385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18E1B7D-3C04-4218-8A3B-4615B798FC03}"/>
                </a:ext>
              </a:extLst>
            </p:cNvPr>
            <p:cNvSpPr/>
            <p:nvPr/>
          </p:nvSpPr>
          <p:spPr>
            <a:xfrm>
              <a:off x="5945704" y="1600716"/>
              <a:ext cx="2246225" cy="1026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변경된 회원 정보</a:t>
              </a:r>
              <a:endParaRPr lang="en-US" altLang="ko-KR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주소 </a:t>
              </a:r>
              <a:r>
                <a:rPr lang="en-US" altLang="ko-KR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제주도</a:t>
              </a:r>
              <a:endParaRPr lang="en-US" altLang="ko-KR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옷 스타일 </a:t>
              </a:r>
              <a:r>
                <a:rPr lang="en-US" altLang="ko-KR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데일리</a:t>
              </a:r>
              <a:endParaRPr lang="en-US" altLang="ko-KR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직업 </a:t>
              </a:r>
              <a:r>
                <a:rPr lang="en-US" altLang="ko-KR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학생</a:t>
              </a:r>
              <a:endParaRPr lang="en-US" altLang="ko-KR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573737B-8E5A-4A25-85C6-636710BAEA9F}"/>
              </a:ext>
            </a:extLst>
          </p:cNvPr>
          <p:cNvGrpSpPr/>
          <p:nvPr/>
        </p:nvGrpSpPr>
        <p:grpSpPr>
          <a:xfrm>
            <a:off x="7051595" y="2268307"/>
            <a:ext cx="4293911" cy="3485310"/>
            <a:chOff x="972000" y="1318859"/>
            <a:chExt cx="7200000" cy="350555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F2A25F7-A51C-4B6D-9D22-CDF6C1B93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7" t="2688" r="7391" b="10687"/>
            <a:stretch/>
          </p:blipFill>
          <p:spPr>
            <a:xfrm>
              <a:off x="3110018" y="1318859"/>
              <a:ext cx="4026181" cy="1552364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42BA110-2FAD-4206-9CAB-176DEBAAE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56" r="3817"/>
            <a:stretch/>
          </p:blipFill>
          <p:spPr>
            <a:xfrm>
              <a:off x="972000" y="3153291"/>
              <a:ext cx="7200000" cy="86161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347CB97-9332-4DEF-85C6-66DA52184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41" r="3140"/>
            <a:stretch/>
          </p:blipFill>
          <p:spPr>
            <a:xfrm>
              <a:off x="972000" y="4139953"/>
              <a:ext cx="7200000" cy="677940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73EE3C8-FA10-4C4B-8B80-A9BBEA86A3EC}"/>
                </a:ext>
              </a:extLst>
            </p:cNvPr>
            <p:cNvSpPr/>
            <p:nvPr/>
          </p:nvSpPr>
          <p:spPr>
            <a:xfrm>
              <a:off x="3110017" y="2029081"/>
              <a:ext cx="2923963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147F9EE-C763-45FE-9B6B-708ECB834127}"/>
                </a:ext>
              </a:extLst>
            </p:cNvPr>
            <p:cNvSpPr/>
            <p:nvPr/>
          </p:nvSpPr>
          <p:spPr>
            <a:xfrm>
              <a:off x="972000" y="3817855"/>
              <a:ext cx="385460" cy="1970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694A05B-A7F3-45A8-B569-71E1D4BD6337}"/>
                </a:ext>
              </a:extLst>
            </p:cNvPr>
            <p:cNvSpPr/>
            <p:nvPr/>
          </p:nvSpPr>
          <p:spPr>
            <a:xfrm>
              <a:off x="972000" y="4609706"/>
              <a:ext cx="385460" cy="214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EF56AE-8C63-4453-8230-9AEF93DE781F}"/>
                </a:ext>
              </a:extLst>
            </p:cNvPr>
            <p:cNvSpPr txBox="1"/>
            <p:nvPr/>
          </p:nvSpPr>
          <p:spPr>
            <a:xfrm>
              <a:off x="4309281" y="2548048"/>
              <a:ext cx="3267831" cy="255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가입 시 입력했던 비밀번호</a:t>
              </a:r>
              <a:endPara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816CD59-2521-4CC8-9B81-370C4A5E995E}"/>
                </a:ext>
              </a:extLst>
            </p:cNvPr>
            <p:cNvSpPr/>
            <p:nvPr/>
          </p:nvSpPr>
          <p:spPr>
            <a:xfrm>
              <a:off x="972000" y="4113424"/>
              <a:ext cx="1757450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11</a:t>
              </a:r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명 </a:t>
              </a:r>
              <a:r>
                <a:rPr lang="en-US" altLang="ko-KR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-&gt; 10</a:t>
              </a:r>
              <a:r>
                <a:rPr lang="ko-KR" altLang="en-US" sz="10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명</a:t>
              </a:r>
              <a:endParaRPr lang="en-US" altLang="ko-KR" sz="1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92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67746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E3ADA3-A218-4733-8B25-48481DD96A21}"/>
              </a:ext>
            </a:extLst>
          </p:cNvPr>
          <p:cNvGrpSpPr/>
          <p:nvPr/>
        </p:nvGrpSpPr>
        <p:grpSpPr>
          <a:xfrm>
            <a:off x="2605525" y="994187"/>
            <a:ext cx="7336334" cy="5397648"/>
            <a:chOff x="540647" y="1235340"/>
            <a:chExt cx="6399803" cy="527826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28083B7-7F52-436D-8E4F-D50061CEF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887" y="1349905"/>
              <a:ext cx="2022327" cy="123718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CDF7B3D-D129-4CBE-9CCD-A58FAB36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887" y="3080547"/>
              <a:ext cx="2499246" cy="82212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E818014-C914-47F9-8AD7-565B278AC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235340"/>
              <a:ext cx="2368450" cy="527826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3E2DA22-4947-4D83-A88C-704D3B9F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47" y="4609482"/>
              <a:ext cx="3703456" cy="111250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D221D14-841C-4589-9ED9-6E89B7D4B828}"/>
                </a:ext>
              </a:extLst>
            </p:cNvPr>
            <p:cNvSpPr/>
            <p:nvPr/>
          </p:nvSpPr>
          <p:spPr>
            <a:xfrm>
              <a:off x="4825695" y="1548315"/>
              <a:ext cx="472169" cy="2522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F50F520-BAB4-43E4-B2D1-A9AE8F3A17F4}"/>
                </a:ext>
              </a:extLst>
            </p:cNvPr>
            <p:cNvSpPr/>
            <p:nvPr/>
          </p:nvSpPr>
          <p:spPr>
            <a:xfrm>
              <a:off x="682887" y="1716294"/>
              <a:ext cx="2022327" cy="8707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C0CF90-BD66-49C2-96D9-843129417D55}"/>
                </a:ext>
              </a:extLst>
            </p:cNvPr>
            <p:cNvSpPr/>
            <p:nvPr/>
          </p:nvSpPr>
          <p:spPr>
            <a:xfrm>
              <a:off x="673459" y="3479272"/>
              <a:ext cx="2499246" cy="3951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1C681AE-A4CF-4741-9B43-C6BBBA30C15D}"/>
                </a:ext>
              </a:extLst>
            </p:cNvPr>
            <p:cNvSpPr/>
            <p:nvPr/>
          </p:nvSpPr>
          <p:spPr>
            <a:xfrm>
              <a:off x="654201" y="4621096"/>
              <a:ext cx="3473901" cy="8707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B363E8-02F6-46C8-BFF4-A24B75069AAC}"/>
                </a:ext>
              </a:extLst>
            </p:cNvPr>
            <p:cNvSpPr txBox="1"/>
            <p:nvPr/>
          </p:nvSpPr>
          <p:spPr>
            <a:xfrm>
              <a:off x="666574" y="2596738"/>
              <a:ext cx="1456775" cy="300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중복확인</a:t>
              </a:r>
              <a:endPara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82D515-FCC4-4EE4-B83C-8FDBAAC8FE75}"/>
                </a:ext>
              </a:extLst>
            </p:cNvPr>
            <p:cNvSpPr txBox="1"/>
            <p:nvPr/>
          </p:nvSpPr>
          <p:spPr>
            <a:xfrm>
              <a:off x="645108" y="3908845"/>
              <a:ext cx="1789329" cy="300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사용할 </a:t>
              </a:r>
              <a:r>
                <a:rPr lang="en-US" altLang="ko-KR" sz="1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ID </a:t>
              </a:r>
              <a:r>
                <a:rPr lang="ko-KR" altLang="en-US" sz="1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입력</a:t>
              </a:r>
              <a:endPara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0B1469-94BE-41EF-80AC-ACD7658093BD}"/>
                </a:ext>
              </a:extLst>
            </p:cNvPr>
            <p:cNvSpPr txBox="1"/>
            <p:nvPr/>
          </p:nvSpPr>
          <p:spPr>
            <a:xfrm>
              <a:off x="652621" y="5767690"/>
              <a:ext cx="2009299" cy="300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이메일 형식 체크</a:t>
              </a:r>
              <a:endPara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76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67746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15720F9D-3A6C-4B77-8EF6-3B57DFF2D3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69" y="831599"/>
            <a:ext cx="4962635" cy="286519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614435-C886-4AD2-B237-EED4C0246C48}"/>
              </a:ext>
            </a:extLst>
          </p:cNvPr>
          <p:cNvGrpSpPr/>
          <p:nvPr/>
        </p:nvGrpSpPr>
        <p:grpSpPr>
          <a:xfrm>
            <a:off x="6902821" y="831598"/>
            <a:ext cx="4962635" cy="2865193"/>
            <a:chOff x="972000" y="1252940"/>
            <a:chExt cx="7200000" cy="449131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EA7CF4-6056-42C9-AE68-EE08C62FF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252940"/>
              <a:ext cx="7200000" cy="449131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71481EF-0B80-4D03-8FF2-EA59DFDF96F8}"/>
                </a:ext>
              </a:extLst>
            </p:cNvPr>
            <p:cNvSpPr/>
            <p:nvPr/>
          </p:nvSpPr>
          <p:spPr>
            <a:xfrm>
              <a:off x="3524054" y="1252940"/>
              <a:ext cx="2129985" cy="60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026F8E-CA25-42BF-89C5-A7BF8DA2617D}"/>
                </a:ext>
              </a:extLst>
            </p:cNvPr>
            <p:cNvSpPr txBox="1"/>
            <p:nvPr/>
          </p:nvSpPr>
          <p:spPr>
            <a:xfrm>
              <a:off x="5732638" y="1489948"/>
              <a:ext cx="1359079" cy="530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JS </a:t>
              </a:r>
              <a:r>
                <a:rPr lang="ko-KR" altLang="en-US" sz="16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기능</a:t>
              </a:r>
              <a:endPara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11E28CC-D4F1-4228-8643-29158B07A659}"/>
              </a:ext>
            </a:extLst>
          </p:cNvPr>
          <p:cNvGrpSpPr/>
          <p:nvPr/>
        </p:nvGrpSpPr>
        <p:grpSpPr>
          <a:xfrm>
            <a:off x="1800302" y="3780986"/>
            <a:ext cx="4983768" cy="2865193"/>
            <a:chOff x="972000" y="1258584"/>
            <a:chExt cx="7200000" cy="481731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FCBB7B8-A14C-4406-AE2F-CBD5C50EA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258584"/>
              <a:ext cx="7200000" cy="48173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2FCB82-29E4-4FC8-A5E3-78572D761594}"/>
                </a:ext>
              </a:extLst>
            </p:cNvPr>
            <p:cNvSpPr txBox="1"/>
            <p:nvPr/>
          </p:nvSpPr>
          <p:spPr>
            <a:xfrm>
              <a:off x="1095023" y="2755076"/>
              <a:ext cx="3256844" cy="51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게시판 글쓰기 화면</a:t>
              </a:r>
              <a:endPara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A18870-F64E-4EA5-A99B-35501AE0F0C5}"/>
                </a:ext>
              </a:extLst>
            </p:cNvPr>
            <p:cNvSpPr/>
            <p:nvPr/>
          </p:nvSpPr>
          <p:spPr>
            <a:xfrm>
              <a:off x="6743700" y="5641975"/>
              <a:ext cx="436880" cy="2974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0F74BF6-6FC1-418F-9741-CF5A90A8C6B1}"/>
              </a:ext>
            </a:extLst>
          </p:cNvPr>
          <p:cNvGrpSpPr/>
          <p:nvPr/>
        </p:nvGrpSpPr>
        <p:grpSpPr>
          <a:xfrm>
            <a:off x="6914570" y="3780986"/>
            <a:ext cx="4962635" cy="2865193"/>
            <a:chOff x="972000" y="1405339"/>
            <a:chExt cx="7200000" cy="396642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96B91AC-F885-40AF-97C6-550E3FD84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405339"/>
              <a:ext cx="7200000" cy="396642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7E04B0-15DB-4C33-99A6-9A5ADDD16E78}"/>
                </a:ext>
              </a:extLst>
            </p:cNvPr>
            <p:cNvSpPr txBox="1"/>
            <p:nvPr/>
          </p:nvSpPr>
          <p:spPr>
            <a:xfrm>
              <a:off x="1095825" y="3182273"/>
              <a:ext cx="4738510" cy="426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게시판 </a:t>
              </a:r>
              <a:r>
                <a:rPr lang="ko-KR" altLang="en-US" sz="1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글보기</a:t>
              </a:r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화면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A05E63F-5F8B-4BB6-A47F-803D56683320}"/>
                </a:ext>
              </a:extLst>
            </p:cNvPr>
            <p:cNvSpPr/>
            <p:nvPr/>
          </p:nvSpPr>
          <p:spPr>
            <a:xfrm>
              <a:off x="1151468" y="3849452"/>
              <a:ext cx="6762044" cy="10442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245EE6-2CE1-45D3-9289-FEC6DA0BCC78}"/>
                </a:ext>
              </a:extLst>
            </p:cNvPr>
            <p:cNvSpPr/>
            <p:nvPr/>
          </p:nvSpPr>
          <p:spPr>
            <a:xfrm>
              <a:off x="7153275" y="4933950"/>
              <a:ext cx="436880" cy="2974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09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67746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F23435-F583-400B-9774-C10BB3319FF4}"/>
              </a:ext>
            </a:extLst>
          </p:cNvPr>
          <p:cNvGrpSpPr/>
          <p:nvPr/>
        </p:nvGrpSpPr>
        <p:grpSpPr>
          <a:xfrm>
            <a:off x="1940188" y="440468"/>
            <a:ext cx="4855059" cy="3037836"/>
            <a:chOff x="972000" y="1399693"/>
            <a:chExt cx="7200000" cy="4503422"/>
          </a:xfrm>
        </p:grpSpPr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AB5DB804-3292-4D95-9899-912B9B9F4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399693"/>
              <a:ext cx="7200000" cy="450342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25890B-3871-48D7-AD75-802E324EA5AA}"/>
                </a:ext>
              </a:extLst>
            </p:cNvPr>
            <p:cNvSpPr txBox="1"/>
            <p:nvPr/>
          </p:nvSpPr>
          <p:spPr>
            <a:xfrm>
              <a:off x="1198034" y="2537353"/>
              <a:ext cx="4738509" cy="456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게시판 답글 글쓰기 화면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BDEC2C-68E3-4315-8E22-190987848907}"/>
              </a:ext>
            </a:extLst>
          </p:cNvPr>
          <p:cNvGrpSpPr/>
          <p:nvPr/>
        </p:nvGrpSpPr>
        <p:grpSpPr>
          <a:xfrm>
            <a:off x="6947665" y="440468"/>
            <a:ext cx="4855059" cy="3037836"/>
            <a:chOff x="972000" y="1399695"/>
            <a:chExt cx="7200000" cy="31381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5E0627D-C759-4383-A6AE-527695AF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399695"/>
              <a:ext cx="7200000" cy="31381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AEA845-ED29-4598-A143-3A86B1F3EBEE}"/>
                </a:ext>
              </a:extLst>
            </p:cNvPr>
            <p:cNvSpPr txBox="1"/>
            <p:nvPr/>
          </p:nvSpPr>
          <p:spPr>
            <a:xfrm>
              <a:off x="1163971" y="3223848"/>
              <a:ext cx="4738509" cy="317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게시판 답글 메인 화면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B072107-D6AA-4764-B6D0-45DDF6E99D9E}"/>
                </a:ext>
              </a:extLst>
            </p:cNvPr>
            <p:cNvSpPr/>
            <p:nvPr/>
          </p:nvSpPr>
          <p:spPr>
            <a:xfrm>
              <a:off x="1712905" y="4005452"/>
              <a:ext cx="841759" cy="5041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F12AEB-3316-46C1-B1A0-3E32AE5B7E79}"/>
              </a:ext>
            </a:extLst>
          </p:cNvPr>
          <p:cNvGrpSpPr/>
          <p:nvPr/>
        </p:nvGrpSpPr>
        <p:grpSpPr>
          <a:xfrm>
            <a:off x="1919185" y="3605010"/>
            <a:ext cx="4876062" cy="3037836"/>
            <a:chOff x="972000" y="1399695"/>
            <a:chExt cx="7200000" cy="4420233"/>
          </a:xfrm>
        </p:grpSpPr>
        <p:pic>
          <p:nvPicPr>
            <p:cNvPr id="27" name="그림 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B3E4002F-6920-431A-95CE-5006BD71A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399695"/>
              <a:ext cx="7200000" cy="442023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0FCC7F-4D01-4C39-BC98-5707081252A6}"/>
                </a:ext>
              </a:extLst>
            </p:cNvPr>
            <p:cNvSpPr txBox="1"/>
            <p:nvPr/>
          </p:nvSpPr>
          <p:spPr>
            <a:xfrm>
              <a:off x="1249697" y="2542992"/>
              <a:ext cx="4738510" cy="447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게시판 답글에 대한 답글 글쓰기 화면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C1C707C-A1E7-4D12-8E2C-C487F49AEE2C}"/>
                </a:ext>
              </a:extLst>
            </p:cNvPr>
            <p:cNvSpPr/>
            <p:nvPr/>
          </p:nvSpPr>
          <p:spPr>
            <a:xfrm>
              <a:off x="1349022" y="3239912"/>
              <a:ext cx="6530622" cy="20715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D79DFF6-EE49-4F83-8050-AEF2E7CA0BB0}"/>
              </a:ext>
            </a:extLst>
          </p:cNvPr>
          <p:cNvGrpSpPr/>
          <p:nvPr/>
        </p:nvGrpSpPr>
        <p:grpSpPr>
          <a:xfrm>
            <a:off x="6947664" y="3629662"/>
            <a:ext cx="4855059" cy="2988532"/>
            <a:chOff x="972000" y="1398961"/>
            <a:chExt cx="7200000" cy="311691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1EA1916-26DD-4C40-9843-6010267D3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398961"/>
              <a:ext cx="7200000" cy="311691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BC903C-2024-4FB2-8EFC-A8500A11D929}"/>
                </a:ext>
              </a:extLst>
            </p:cNvPr>
            <p:cNvSpPr txBox="1"/>
            <p:nvPr/>
          </p:nvSpPr>
          <p:spPr>
            <a:xfrm>
              <a:off x="1249697" y="3020538"/>
              <a:ext cx="4738509" cy="320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게시판 답글에 대한 답글 메인 화면</a:t>
              </a:r>
              <a:endPara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457918-5A7D-49DE-A720-4958C3835E03}"/>
                </a:ext>
              </a:extLst>
            </p:cNvPr>
            <p:cNvSpPr/>
            <p:nvPr/>
          </p:nvSpPr>
          <p:spPr>
            <a:xfrm>
              <a:off x="1826027" y="3901757"/>
              <a:ext cx="841759" cy="6141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881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788300" y="635299"/>
            <a:ext cx="5169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CONTENTS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Open Sans Extrabold" panose="020B0906030804020204" pitchFamily="34" charset="0"/>
              <a:ea typeface="에스코어 드림 5 Medium" panose="020B0503030302020204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A0DFE1-8B01-4F4C-A83A-AEFC18F7D3E2}"/>
              </a:ext>
            </a:extLst>
          </p:cNvPr>
          <p:cNvGrpSpPr/>
          <p:nvPr/>
        </p:nvGrpSpPr>
        <p:grpSpPr>
          <a:xfrm>
            <a:off x="3596672" y="3543123"/>
            <a:ext cx="2754473" cy="637161"/>
            <a:chOff x="4613514" y="3749801"/>
            <a:chExt cx="2754473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F8DD0B-AFE6-4504-BF6C-F0469D409D03}"/>
                </a:ext>
              </a:extLst>
            </p:cNvPr>
            <p:cNvSpPr txBox="1"/>
            <p:nvPr/>
          </p:nvSpPr>
          <p:spPr>
            <a:xfrm>
              <a:off x="4613514" y="384213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>
                      <a:lumMod val="6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01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80F8245-30AE-45ED-9C7F-6D75D8278716}"/>
                </a:ext>
              </a:extLst>
            </p:cNvPr>
            <p:cNvSpPr txBox="1"/>
            <p:nvPr/>
          </p:nvSpPr>
          <p:spPr>
            <a:xfrm>
              <a:off x="5409309" y="3749801"/>
              <a:ext cx="19586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HYPOTHESIS &amp;</a:t>
              </a: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TARGET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447BDDE-677E-4ADD-BF11-90E97218EDBF}"/>
              </a:ext>
            </a:extLst>
          </p:cNvPr>
          <p:cNvGrpSpPr/>
          <p:nvPr/>
        </p:nvGrpSpPr>
        <p:grpSpPr>
          <a:xfrm>
            <a:off x="6605633" y="3629306"/>
            <a:ext cx="2677400" cy="526350"/>
            <a:chOff x="4613514" y="3842136"/>
            <a:chExt cx="2677400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62063E-8B85-4A16-94A8-5C3380596FC4}"/>
                </a:ext>
              </a:extLst>
            </p:cNvPr>
            <p:cNvSpPr txBox="1"/>
            <p:nvPr/>
          </p:nvSpPr>
          <p:spPr>
            <a:xfrm>
              <a:off x="4613514" y="384213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>
                      <a:lumMod val="6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02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FA9DB5-9A54-4B99-98E5-21366744A5D2}"/>
                </a:ext>
              </a:extLst>
            </p:cNvPr>
            <p:cNvSpPr txBox="1"/>
            <p:nvPr/>
          </p:nvSpPr>
          <p:spPr>
            <a:xfrm>
              <a:off x="5409309" y="3934466"/>
              <a:ext cx="1881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UML DIAGRAM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D92E74-6043-4A59-9FBB-349B3B59F33B}"/>
              </a:ext>
            </a:extLst>
          </p:cNvPr>
          <p:cNvGrpSpPr/>
          <p:nvPr/>
        </p:nvGrpSpPr>
        <p:grpSpPr>
          <a:xfrm>
            <a:off x="9563986" y="3629306"/>
            <a:ext cx="1470980" cy="526350"/>
            <a:chOff x="4613514" y="3842136"/>
            <a:chExt cx="1470980" cy="5847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C70EC6-9D45-4D86-8BB1-FFB360EDEE52}"/>
                </a:ext>
              </a:extLst>
            </p:cNvPr>
            <p:cNvSpPr txBox="1"/>
            <p:nvPr/>
          </p:nvSpPr>
          <p:spPr>
            <a:xfrm>
              <a:off x="4613514" y="384213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>
                      <a:lumMod val="6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03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E88D15-2990-47FC-A328-9F38A2C15E90}"/>
                </a:ext>
              </a:extLst>
            </p:cNvPr>
            <p:cNvSpPr txBox="1"/>
            <p:nvPr/>
          </p:nvSpPr>
          <p:spPr>
            <a:xfrm>
              <a:off x="5409309" y="3934466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ERD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2117EB-135B-41B4-BEE6-CFE7C6B17864}"/>
              </a:ext>
            </a:extLst>
          </p:cNvPr>
          <p:cNvGrpSpPr/>
          <p:nvPr/>
        </p:nvGrpSpPr>
        <p:grpSpPr>
          <a:xfrm>
            <a:off x="3596672" y="4468317"/>
            <a:ext cx="2508251" cy="584774"/>
            <a:chOff x="3596672" y="4468317"/>
            <a:chExt cx="2508251" cy="58477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93DAC4-CAB2-46A2-8E6C-02DB17C2EDA6}"/>
                </a:ext>
              </a:extLst>
            </p:cNvPr>
            <p:cNvSpPr txBox="1"/>
            <p:nvPr/>
          </p:nvSpPr>
          <p:spPr>
            <a:xfrm>
              <a:off x="3596672" y="4468317"/>
              <a:ext cx="639919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>
                      <a:lumMod val="6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04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EA9BE4-86AD-4586-B88E-70EFB9846DAA}"/>
                </a:ext>
              </a:extLst>
            </p:cNvPr>
            <p:cNvSpPr txBox="1"/>
            <p:nvPr/>
          </p:nvSpPr>
          <p:spPr>
            <a:xfrm>
              <a:off x="4392467" y="4554503"/>
              <a:ext cx="1712456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WORK FLOW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43EC2F-29F5-4823-B787-BD95C4681874}"/>
              </a:ext>
            </a:extLst>
          </p:cNvPr>
          <p:cNvGrpSpPr/>
          <p:nvPr/>
        </p:nvGrpSpPr>
        <p:grpSpPr>
          <a:xfrm>
            <a:off x="6605633" y="4421151"/>
            <a:ext cx="2908874" cy="707886"/>
            <a:chOff x="6605633" y="4421151"/>
            <a:chExt cx="290887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CEAF27-01A5-4371-A13A-8881F1AE3B92}"/>
                </a:ext>
              </a:extLst>
            </p:cNvPr>
            <p:cNvSpPr txBox="1"/>
            <p:nvPr/>
          </p:nvSpPr>
          <p:spPr>
            <a:xfrm>
              <a:off x="6605633" y="4471396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>
                      <a:lumMod val="6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05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00DC2-615A-46CA-9F59-51268E99262D}"/>
                </a:ext>
              </a:extLst>
            </p:cNvPr>
            <p:cNvSpPr txBox="1"/>
            <p:nvPr/>
          </p:nvSpPr>
          <p:spPr>
            <a:xfrm>
              <a:off x="7401428" y="4421151"/>
              <a:ext cx="21130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SCHEDULE &amp;</a:t>
              </a: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WORK DIVISION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7C89F94-E645-471F-862C-7DCE4AF2E4BF}"/>
              </a:ext>
            </a:extLst>
          </p:cNvPr>
          <p:cNvGrpSpPr/>
          <p:nvPr/>
        </p:nvGrpSpPr>
        <p:grpSpPr>
          <a:xfrm>
            <a:off x="9563986" y="4471396"/>
            <a:ext cx="2402325" cy="584775"/>
            <a:chOff x="4613514" y="3842136"/>
            <a:chExt cx="2402325" cy="64968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BA00AF7-5846-4794-BAF5-3D47EA987318}"/>
                </a:ext>
              </a:extLst>
            </p:cNvPr>
            <p:cNvSpPr txBox="1"/>
            <p:nvPr/>
          </p:nvSpPr>
          <p:spPr>
            <a:xfrm>
              <a:off x="4613514" y="3842136"/>
              <a:ext cx="639919" cy="649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>
                      <a:lumMod val="6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06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BCA0F5-456A-413C-B648-A3B7366F7516}"/>
                </a:ext>
              </a:extLst>
            </p:cNvPr>
            <p:cNvSpPr txBox="1"/>
            <p:nvPr/>
          </p:nvSpPr>
          <p:spPr>
            <a:xfrm>
              <a:off x="5409309" y="3934466"/>
              <a:ext cx="1606530" cy="44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WEB SKILLS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CFB68F-EE52-41D5-AC50-9D38C62D51B1}"/>
              </a:ext>
            </a:extLst>
          </p:cNvPr>
          <p:cNvGrpSpPr/>
          <p:nvPr/>
        </p:nvGrpSpPr>
        <p:grpSpPr>
          <a:xfrm>
            <a:off x="3596672" y="5244737"/>
            <a:ext cx="1923348" cy="707886"/>
            <a:chOff x="4613514" y="3749801"/>
            <a:chExt cx="1923348" cy="78646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E0B909-5796-4089-92DD-C81F56A84F84}"/>
                </a:ext>
              </a:extLst>
            </p:cNvPr>
            <p:cNvSpPr txBox="1"/>
            <p:nvPr/>
          </p:nvSpPr>
          <p:spPr>
            <a:xfrm>
              <a:off x="4613514" y="3842136"/>
              <a:ext cx="639919" cy="649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>
                      <a:lumMod val="6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07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EAFBDE-A121-4C3B-B942-762478D4CE52}"/>
                </a:ext>
              </a:extLst>
            </p:cNvPr>
            <p:cNvSpPr txBox="1"/>
            <p:nvPr/>
          </p:nvSpPr>
          <p:spPr>
            <a:xfrm>
              <a:off x="5409309" y="3749801"/>
              <a:ext cx="1127553" cy="786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SYSTEM</a:t>
              </a:r>
            </a:p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SKILLS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0E61F6-A53C-478F-8545-FDAB4A7AB2ED}"/>
              </a:ext>
            </a:extLst>
          </p:cNvPr>
          <p:cNvGrpSpPr/>
          <p:nvPr/>
        </p:nvGrpSpPr>
        <p:grpSpPr>
          <a:xfrm>
            <a:off x="6605633" y="5330919"/>
            <a:ext cx="2109809" cy="584775"/>
            <a:chOff x="4613514" y="3842136"/>
            <a:chExt cx="2109809" cy="64968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87CAC4-39D5-4273-B77F-8FCE84A4F278}"/>
                </a:ext>
              </a:extLst>
            </p:cNvPr>
            <p:cNvSpPr txBox="1"/>
            <p:nvPr/>
          </p:nvSpPr>
          <p:spPr>
            <a:xfrm>
              <a:off x="4613514" y="3842136"/>
              <a:ext cx="639919" cy="649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>
                      <a:lumMod val="6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08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FCF2AA-28FD-48AC-8D1E-2BDDF2DF5283}"/>
                </a:ext>
              </a:extLst>
            </p:cNvPr>
            <p:cNvSpPr txBox="1"/>
            <p:nvPr/>
          </p:nvSpPr>
          <p:spPr>
            <a:xfrm>
              <a:off x="5409309" y="3934466"/>
              <a:ext cx="1314014" cy="44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ANALYSIS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B0E94B-FAAA-4F34-A1D4-905A2B5BA5AE}"/>
              </a:ext>
            </a:extLst>
          </p:cNvPr>
          <p:cNvGrpSpPr/>
          <p:nvPr/>
        </p:nvGrpSpPr>
        <p:grpSpPr>
          <a:xfrm>
            <a:off x="9514507" y="5327846"/>
            <a:ext cx="2446055" cy="584775"/>
            <a:chOff x="4613514" y="3842136"/>
            <a:chExt cx="2446055" cy="64968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90B65B-3EC7-4C63-B692-D26F5EC0B67E}"/>
                </a:ext>
              </a:extLst>
            </p:cNvPr>
            <p:cNvSpPr txBox="1"/>
            <p:nvPr/>
          </p:nvSpPr>
          <p:spPr>
            <a:xfrm>
              <a:off x="4613514" y="3842136"/>
              <a:ext cx="636713" cy="649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>
                      <a:lumMod val="6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09</a:t>
              </a:r>
              <a:endParaRPr lang="ko-KR" altLang="en-US" sz="2400" dirty="0">
                <a:solidFill>
                  <a:schemeClr val="bg1">
                    <a:lumMod val="6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26FFDB-11C2-440C-A8E5-1ABF0B85210C}"/>
                </a:ext>
              </a:extLst>
            </p:cNvPr>
            <p:cNvSpPr txBox="1"/>
            <p:nvPr/>
          </p:nvSpPr>
          <p:spPr>
            <a:xfrm>
              <a:off x="5409309" y="3934466"/>
              <a:ext cx="1650260" cy="44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HYPOTHESIS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20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67746"/>
            <a:ext cx="1386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D6447A-8827-4C94-A360-0AA2F6975C73}"/>
              </a:ext>
            </a:extLst>
          </p:cNvPr>
          <p:cNvGrpSpPr/>
          <p:nvPr/>
        </p:nvGrpSpPr>
        <p:grpSpPr>
          <a:xfrm>
            <a:off x="2038800" y="822634"/>
            <a:ext cx="4577153" cy="3005296"/>
            <a:chOff x="972000" y="1405339"/>
            <a:chExt cx="7200000" cy="396642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1113132-D1E3-4515-8E09-9AAB23853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405339"/>
              <a:ext cx="7200000" cy="39664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E11569-6E67-4EEB-B6DA-3747C6313A6C}"/>
                </a:ext>
              </a:extLst>
            </p:cNvPr>
            <p:cNvSpPr txBox="1"/>
            <p:nvPr/>
          </p:nvSpPr>
          <p:spPr>
            <a:xfrm>
              <a:off x="1133476" y="3185444"/>
              <a:ext cx="4738510" cy="40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게시판 </a:t>
              </a:r>
              <a:r>
                <a:rPr lang="ko-KR" altLang="en-US" sz="1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글보기</a:t>
              </a:r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화면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1B5AC1-3E18-4EF2-9239-9F39CFB13354}"/>
                </a:ext>
              </a:extLst>
            </p:cNvPr>
            <p:cNvSpPr/>
            <p:nvPr/>
          </p:nvSpPr>
          <p:spPr>
            <a:xfrm>
              <a:off x="6700788" y="4952804"/>
              <a:ext cx="491863" cy="2974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0F52E5D-1D11-42EE-A191-B2A4A77F74F8}"/>
              </a:ext>
            </a:extLst>
          </p:cNvPr>
          <p:cNvGrpSpPr/>
          <p:nvPr/>
        </p:nvGrpSpPr>
        <p:grpSpPr>
          <a:xfrm>
            <a:off x="6951458" y="822634"/>
            <a:ext cx="4577153" cy="3005297"/>
            <a:chOff x="972000" y="1406844"/>
            <a:chExt cx="7200000" cy="292671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45D8F18-EF24-4663-9585-8126DC879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406844"/>
              <a:ext cx="7200000" cy="292671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587224-F510-43E8-B009-416CC86D6D8A}"/>
                </a:ext>
              </a:extLst>
            </p:cNvPr>
            <p:cNvSpPr txBox="1"/>
            <p:nvPr/>
          </p:nvSpPr>
          <p:spPr>
            <a:xfrm>
              <a:off x="1221122" y="2730408"/>
              <a:ext cx="4738510" cy="299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게시판 글 삭제 화면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989A04-4E22-4DE9-A700-7B3EC58D27DA}"/>
                </a:ext>
              </a:extLst>
            </p:cNvPr>
            <p:cNvSpPr/>
            <p:nvPr/>
          </p:nvSpPr>
          <p:spPr>
            <a:xfrm>
              <a:off x="3119515" y="3624025"/>
              <a:ext cx="1075414" cy="3446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D2634B-01D6-49FA-B962-6AED67A153EE}"/>
                </a:ext>
              </a:extLst>
            </p:cNvPr>
            <p:cNvSpPr/>
            <p:nvPr/>
          </p:nvSpPr>
          <p:spPr>
            <a:xfrm>
              <a:off x="7127508" y="3968685"/>
              <a:ext cx="463917" cy="2889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313E7C-C77E-4E78-9D8D-5E2C5F06F747}"/>
                </a:ext>
              </a:extLst>
            </p:cNvPr>
            <p:cNvSpPr txBox="1"/>
            <p:nvPr/>
          </p:nvSpPr>
          <p:spPr>
            <a:xfrm>
              <a:off x="3043259" y="3987735"/>
              <a:ext cx="1518693" cy="269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비밀번호</a:t>
              </a:r>
              <a:endParaRPr lang="en-US" altLang="ko-KR" sz="12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9819AB-D750-4C0F-A8A7-81131704A6AE}"/>
              </a:ext>
            </a:extLst>
          </p:cNvPr>
          <p:cNvGrpSpPr/>
          <p:nvPr/>
        </p:nvGrpSpPr>
        <p:grpSpPr>
          <a:xfrm>
            <a:off x="3024918" y="3880684"/>
            <a:ext cx="7200000" cy="2856807"/>
            <a:chOff x="972000" y="1406424"/>
            <a:chExt cx="7200000" cy="2856807"/>
          </a:xfrm>
        </p:grpSpPr>
        <p:pic>
          <p:nvPicPr>
            <p:cNvPr id="44" name="그림 43" descr="테이블이(가) 표시된 사진&#10;&#10;자동 생성된 설명">
              <a:extLst>
                <a:ext uri="{FF2B5EF4-FFF2-40B4-BE49-F238E27FC236}">
                  <a16:creationId xmlns:a16="http://schemas.microsoft.com/office/drawing/2014/main" id="{FAD8FDD1-8DAE-4018-B536-0C9BC86F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00" y="1406424"/>
              <a:ext cx="7200000" cy="28473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D24BE3-45A4-4250-B611-4F09BBE45C17}"/>
                </a:ext>
              </a:extLst>
            </p:cNvPr>
            <p:cNvSpPr txBox="1"/>
            <p:nvPr/>
          </p:nvSpPr>
          <p:spPr>
            <a:xfrm>
              <a:off x="1243542" y="2739172"/>
              <a:ext cx="31570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게시판 글 삭제 후 메인 화면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A7CCE05-7A10-496E-AB86-3EE86AC4B1AF}"/>
                </a:ext>
              </a:extLst>
            </p:cNvPr>
            <p:cNvSpPr/>
            <p:nvPr/>
          </p:nvSpPr>
          <p:spPr>
            <a:xfrm>
              <a:off x="1778893" y="3649115"/>
              <a:ext cx="756918" cy="6141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311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>
                    <a:lumMod val="95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DB43F13-DC3D-4AA4-AA02-B0384EA9B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6" b="24742"/>
          <a:stretch/>
        </p:blipFill>
        <p:spPr>
          <a:xfrm>
            <a:off x="2567448" y="1545463"/>
            <a:ext cx="2751674" cy="1909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34F89-2FFB-4A89-82EB-479132540006}"/>
              </a:ext>
            </a:extLst>
          </p:cNvPr>
          <p:cNvSpPr txBox="1"/>
          <p:nvPr/>
        </p:nvSpPr>
        <p:spPr>
          <a:xfrm>
            <a:off x="8931807" y="1946373"/>
            <a:ext cx="22554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HDFS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DFS, YARN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82D7918-CA43-422E-BB2D-96EFC58F3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37"/>
          <a:stretch/>
        </p:blipFill>
        <p:spPr>
          <a:xfrm>
            <a:off x="5363661" y="1777293"/>
            <a:ext cx="3009374" cy="1333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96EB8F-9A76-4509-9381-185943FBD510}"/>
              </a:ext>
            </a:extLst>
          </p:cNvPr>
          <p:cNvSpPr txBox="1"/>
          <p:nvPr/>
        </p:nvSpPr>
        <p:spPr>
          <a:xfrm>
            <a:off x="8926325" y="4494937"/>
            <a:ext cx="22663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Master, Worker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HDFS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D68579-E66B-4E9A-8624-6518C785FBEB}"/>
              </a:ext>
            </a:extLst>
          </p:cNvPr>
          <p:cNvGrpSpPr/>
          <p:nvPr/>
        </p:nvGrpSpPr>
        <p:grpSpPr>
          <a:xfrm>
            <a:off x="2567448" y="3778822"/>
            <a:ext cx="5913164" cy="1338098"/>
            <a:chOff x="2567448" y="3778822"/>
            <a:chExt cx="5913164" cy="1338098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B05C71F-0706-49BD-8EF5-EE4FF362F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448" y="3783304"/>
              <a:ext cx="5913164" cy="133361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A7F7C01-449B-43FE-8CFF-B449A9E3470B}"/>
                </a:ext>
              </a:extLst>
            </p:cNvPr>
            <p:cNvSpPr/>
            <p:nvPr/>
          </p:nvSpPr>
          <p:spPr>
            <a:xfrm>
              <a:off x="2884231" y="3778822"/>
              <a:ext cx="567610" cy="2642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664785-2C35-48EA-9FE9-65AC40105AAF}"/>
              </a:ext>
            </a:extLst>
          </p:cNvPr>
          <p:cNvGrpSpPr/>
          <p:nvPr/>
        </p:nvGrpSpPr>
        <p:grpSpPr>
          <a:xfrm>
            <a:off x="2567448" y="5162476"/>
            <a:ext cx="5913164" cy="1326969"/>
            <a:chOff x="2567448" y="5162476"/>
            <a:chExt cx="5913164" cy="1326969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A8238FF4-8613-499C-B841-D1BE6371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448" y="5193933"/>
              <a:ext cx="5913164" cy="129551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14A974-B317-440A-99EF-A7E87514F6E9}"/>
                </a:ext>
              </a:extLst>
            </p:cNvPr>
            <p:cNvSpPr/>
            <p:nvPr/>
          </p:nvSpPr>
          <p:spPr>
            <a:xfrm>
              <a:off x="2857338" y="5162476"/>
              <a:ext cx="638898" cy="264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28" descr="하둡 프로그래밍(3) – 빅데이터 – 하둡 설치 | Hoing">
            <a:extLst>
              <a:ext uri="{FF2B5EF4-FFF2-40B4-BE49-F238E27FC236}">
                <a16:creationId xmlns:a16="http://schemas.microsoft.com/office/drawing/2014/main" id="{1C0CDBA4-B614-4BF0-BDBE-3F1587653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3" y="1805254"/>
            <a:ext cx="2125086" cy="10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 descr="Hadoop - YARN | Gatsby Starter Blog">
            <a:extLst>
              <a:ext uri="{FF2B5EF4-FFF2-40B4-BE49-F238E27FC236}">
                <a16:creationId xmlns:a16="http://schemas.microsoft.com/office/drawing/2014/main" id="{1F6D1B13-1672-4929-A206-15B7D278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7" b="88889" l="3871" r="96774">
                        <a14:foregroundMark x1="3871" y1="40123" x2="7097" y2="51235"/>
                        <a14:foregroundMark x1="96774" y1="39506" x2="96774" y2="48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2" y="2670047"/>
            <a:ext cx="1687249" cy="88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3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9A2C7-0033-4142-AD9C-1072C183B9CE}"/>
              </a:ext>
            </a:extLst>
          </p:cNvPr>
          <p:cNvSpPr txBox="1"/>
          <p:nvPr/>
        </p:nvSpPr>
        <p:spPr>
          <a:xfrm>
            <a:off x="8888775" y="2106386"/>
            <a:ext cx="27579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Shell script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프로세스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FE114-DA25-406F-A61D-E45442FE2ED2}"/>
              </a:ext>
            </a:extLst>
          </p:cNvPr>
          <p:cNvSpPr txBox="1"/>
          <p:nvPr/>
        </p:nvSpPr>
        <p:spPr>
          <a:xfrm>
            <a:off x="9080553" y="4828407"/>
            <a:ext cx="23743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Crontab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sh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실행시간 설정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194BBF-A2E5-40BE-AA74-C4745AD9F4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60" y="1189012"/>
            <a:ext cx="6204133" cy="29427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9AD025-2296-4BED-AE12-E0D2A392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60" y="4214190"/>
            <a:ext cx="6204133" cy="23364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816E47-129F-4B48-B8D5-E4E429A85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" y="1864300"/>
            <a:ext cx="1834498" cy="9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47F9E24-045F-4CAB-8E6A-B34B8F38FA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65" y="1228165"/>
            <a:ext cx="6822694" cy="5154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484DFE-F794-4970-9CA4-DA7AAC90DAE5}"/>
              </a:ext>
            </a:extLst>
          </p:cNvPr>
          <p:cNvSpPr txBox="1"/>
          <p:nvPr/>
        </p:nvSpPr>
        <p:spPr>
          <a:xfrm>
            <a:off x="9485094" y="2875002"/>
            <a:ext cx="19736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Cron.log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로그 저장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30C75E-2661-4E64-81EF-0315A215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3" y="1864300"/>
            <a:ext cx="1834498" cy="9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05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E51BE6-EB56-442E-A524-F2DA167D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75" y="1577787"/>
            <a:ext cx="6428250" cy="90653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7CA0039-411E-4E71-8659-6D34C97985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74" y="2818709"/>
            <a:ext cx="6428250" cy="3407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30FD2-81AE-4290-B53B-49CDA667022C}"/>
              </a:ext>
            </a:extLst>
          </p:cNvPr>
          <p:cNvSpPr txBox="1"/>
          <p:nvPr/>
        </p:nvSpPr>
        <p:spPr>
          <a:xfrm>
            <a:off x="9489735" y="1828126"/>
            <a:ext cx="1785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 reduce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F9515-9374-496F-96AF-EB7DFD2234DC}"/>
              </a:ext>
            </a:extLst>
          </p:cNvPr>
          <p:cNvSpPr txBox="1"/>
          <p:nvPr/>
        </p:nvSpPr>
        <p:spPr>
          <a:xfrm>
            <a:off x="9301477" y="3662920"/>
            <a:ext cx="216155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Mysql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-&gt; HDFS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Import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완료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041BCAA6-214E-458F-AECB-6C6ED2F45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7" b="31908"/>
          <a:stretch/>
        </p:blipFill>
        <p:spPr>
          <a:xfrm>
            <a:off x="402818" y="2132414"/>
            <a:ext cx="1475179" cy="512116"/>
          </a:xfrm>
          <a:prstGeom prst="rect">
            <a:avLst/>
          </a:prstGeom>
        </p:spPr>
      </p:pic>
      <p:pic>
        <p:nvPicPr>
          <p:cNvPr id="15" name="Picture 12" descr="MySQL InnoDB History란?">
            <a:extLst>
              <a:ext uri="{FF2B5EF4-FFF2-40B4-BE49-F238E27FC236}">
                <a16:creationId xmlns:a16="http://schemas.microsoft.com/office/drawing/2014/main" id="{3ABBC314-8B73-43D4-A579-654FB9AC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3" y="2912644"/>
            <a:ext cx="1435776" cy="7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044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B2BB833-736C-41CD-8885-FA265E83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88"/>
          <a:stretch/>
        </p:blipFill>
        <p:spPr>
          <a:xfrm>
            <a:off x="2748123" y="1251543"/>
            <a:ext cx="4518241" cy="493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4E65D1-4500-4AA5-8BDC-712F31DA3F28}"/>
              </a:ext>
            </a:extLst>
          </p:cNvPr>
          <p:cNvSpPr txBox="1"/>
          <p:nvPr/>
        </p:nvSpPr>
        <p:spPr>
          <a:xfrm>
            <a:off x="8351567" y="2824820"/>
            <a:ext cx="16946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Import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HDFS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저장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0B7E8A0B-8A8F-4992-994D-8C6DA5122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7" b="31908"/>
          <a:stretch/>
        </p:blipFill>
        <p:spPr>
          <a:xfrm>
            <a:off x="402818" y="2132414"/>
            <a:ext cx="1475179" cy="512116"/>
          </a:xfrm>
          <a:prstGeom prst="rect">
            <a:avLst/>
          </a:prstGeom>
        </p:spPr>
      </p:pic>
      <p:pic>
        <p:nvPicPr>
          <p:cNvPr id="14" name="Picture 12" descr="MySQL InnoDB History란?">
            <a:extLst>
              <a:ext uri="{FF2B5EF4-FFF2-40B4-BE49-F238E27FC236}">
                <a16:creationId xmlns:a16="http://schemas.microsoft.com/office/drawing/2014/main" id="{2551DFC7-6C7A-48EF-9901-5F674940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3" y="2912644"/>
            <a:ext cx="1435776" cy="7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213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E5FE34-3FFA-4BA7-A858-F5D633BCA6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3680011"/>
            <a:ext cx="5495920" cy="2972351"/>
          </a:xfrm>
          <a:prstGeom prst="rect">
            <a:avLst/>
          </a:prstGeom>
        </p:spPr>
      </p:pic>
      <p:pic>
        <p:nvPicPr>
          <p:cNvPr id="11" name="그림 10" descr="텍스트, 명판이(가) 표시된 사진&#10;&#10;자동 생성된 설명">
            <a:extLst>
              <a:ext uri="{FF2B5EF4-FFF2-40B4-BE49-F238E27FC236}">
                <a16:creationId xmlns:a16="http://schemas.microsoft.com/office/drawing/2014/main" id="{093BB81F-3133-4A06-AA7B-BE96846973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808859"/>
            <a:ext cx="5495920" cy="2789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9214F0-4A58-475A-A2A5-01C33B9F89F3}"/>
              </a:ext>
            </a:extLst>
          </p:cNvPr>
          <p:cNvSpPr txBox="1"/>
          <p:nvPr/>
        </p:nvSpPr>
        <p:spPr>
          <a:xfrm>
            <a:off x="8698358" y="1667774"/>
            <a:ext cx="20948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분산 분석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Script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A0649-7907-446A-9E84-55C88B0B5548}"/>
              </a:ext>
            </a:extLst>
          </p:cNvPr>
          <p:cNvSpPr txBox="1"/>
          <p:nvPr/>
        </p:nvSpPr>
        <p:spPr>
          <a:xfrm>
            <a:off x="9070735" y="4759339"/>
            <a:ext cx="13500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진행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Picture 32" descr="Pyspark] pyspark에서 percentile사용하기">
            <a:extLst>
              <a:ext uri="{FF2B5EF4-FFF2-40B4-BE49-F238E27FC236}">
                <a16:creationId xmlns:a16="http://schemas.microsoft.com/office/drawing/2014/main" id="{BDA03B98-30B4-4437-A29D-B2ABC20C3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594" r="95781">
                        <a14:foregroundMark x1="3594" y1="43429" x2="3594" y2="70571"/>
                        <a14:foregroundMark x1="16484" y1="53000" x2="22109" y2="67000"/>
                        <a14:foregroundMark x1="33922" y1="50296" x2="31052" y2="55379"/>
                        <a14:foregroundMark x1="38203" y1="42714" x2="36970" y2="44898"/>
                        <a14:foregroundMark x1="66016" y1="53000" x2="67188" y2="60286"/>
                        <a14:foregroundMark x1="70859" y1="56714" x2="70859" y2="62571"/>
                        <a14:foregroundMark x1="79688" y1="50000" x2="79688" y2="61000"/>
                        <a14:foregroundMark x1="76875" y1="40429" x2="73281" y2="36714"/>
                        <a14:foregroundMark x1="90547" y1="39714" x2="95391" y2="44143"/>
                        <a14:foregroundMark x1="40625" y1="58143" x2="40625" y2="67714"/>
                        <a14:foregroundMark x1="95000" y1="23571" x2="95000" y2="23571"/>
                        <a14:foregroundMark x1="95781" y1="23571" x2="95781" y2="23571"/>
                        <a14:foregroundMark x1="30625" y1="47857" x2="32578" y2="55143"/>
                        <a14:foregroundMark x1="34609" y1="56714" x2="35859" y2="62571"/>
                        <a14:foregroundMark x1="29375" y1="67000" x2="34219" y2="67714"/>
                        <a14:foregroundMark x1="43047" y1="69857" x2="44688" y2="69857"/>
                        <a14:foregroundMark x1="41788" y1="60750" x2="40625" y2="60286"/>
                        <a14:foregroundMark x1="46943" y1="67648" x2="49141" y2="67000"/>
                        <a14:foregroundMark x1="41875" y1="69143" x2="46202" y2="67867"/>
                        <a14:foregroundMark x1="42266" y1="51429" x2="47500" y2="51429"/>
                        <a14:foregroundMark x1="51094" y1="54429" x2="51953" y2="56714"/>
                        <a14:foregroundMark x1="49922" y1="65429" x2="51953" y2="55143"/>
                        <a14:foregroundMark x1="60000" y1="50714" x2="56719" y2="55143"/>
                        <a14:foregroundMark x1="54297" y1="60286" x2="57188" y2="64000"/>
                        <a14:foregroundMark x1="82500" y1="57429" x2="83281" y2="61857"/>
                        <a14:backgroundMark x1="32188" y1="62571" x2="32188" y2="62571"/>
                        <a14:backgroundMark x1="28594" y1="59571" x2="28594" y2="59571"/>
                        <a14:backgroundMark x1="28203" y1="58143" x2="31016" y2="63286"/>
                        <a14:backgroundMark x1="26172" y1="62571" x2="24922" y2="63286"/>
                        <a14:backgroundMark x1="27344" y1="63286" x2="27344" y2="63286"/>
                        <a14:backgroundMark x1="30156" y1="61000" x2="26172" y2="66143"/>
                        <a14:backgroundMark x1="28594" y1="57429" x2="31406" y2="57429"/>
                        <a14:backgroundMark x1="35000" y1="44857" x2="39844" y2="53000"/>
                        <a14:backgroundMark x1="32679" y1="50000" x2="34609" y2="50000"/>
                        <a14:backgroundMark x1="35391" y1="45571" x2="38203" y2="55143"/>
                        <a14:backgroundMark x1="37422" y1="51429" x2="33438" y2="48571"/>
                        <a14:backgroundMark x1="44297" y1="64000" x2="47109" y2="63286"/>
                        <a14:backgroundMark x1="45078" y1="61000" x2="47500" y2="67000"/>
                        <a14:backgroundMark x1="44688" y1="61000" x2="43906" y2="64714"/>
                        <a14:backgroundMark x1="42656" y1="61857" x2="46250" y2="61857"/>
                        <a14:backgroundMark x1="49983" y1="65139" x2="50313" y2="65429"/>
                        <a14:backgroundMark x1="46250" y1="61857" x2="49979" y2="65135"/>
                        <a14:backgroundMark x1="43047" y1="61000" x2="41875" y2="6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" t="8605" r="1196" b="15687"/>
          <a:stretch/>
        </p:blipFill>
        <p:spPr bwMode="auto">
          <a:xfrm>
            <a:off x="455620" y="2006537"/>
            <a:ext cx="1344434" cy="5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82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68F976B-003C-463F-A1BA-E1517C01ED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2792559"/>
            <a:ext cx="6515689" cy="350066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F94AB2D-B177-4B58-BD1B-42C1EC4B83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1371363"/>
            <a:ext cx="6515690" cy="10733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AAB963-FC74-40B5-AC50-05F512230490}"/>
              </a:ext>
            </a:extLst>
          </p:cNvPr>
          <p:cNvSpPr txBox="1"/>
          <p:nvPr/>
        </p:nvSpPr>
        <p:spPr>
          <a:xfrm>
            <a:off x="9400091" y="1762658"/>
            <a:ext cx="1785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Map reduce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EE294-19F0-4232-8D08-D70C514C2696}"/>
              </a:ext>
            </a:extLst>
          </p:cNvPr>
          <p:cNvSpPr txBox="1"/>
          <p:nvPr/>
        </p:nvSpPr>
        <p:spPr>
          <a:xfrm>
            <a:off x="9211833" y="3662922"/>
            <a:ext cx="216155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HDFS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Mysql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Export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완료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F22F6EEB-6AAD-4BA4-8367-517CA2B074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7" b="31908"/>
          <a:stretch/>
        </p:blipFill>
        <p:spPr>
          <a:xfrm>
            <a:off x="402818" y="2132414"/>
            <a:ext cx="1475179" cy="512116"/>
          </a:xfrm>
          <a:prstGeom prst="rect">
            <a:avLst/>
          </a:prstGeom>
        </p:spPr>
      </p:pic>
      <p:pic>
        <p:nvPicPr>
          <p:cNvPr id="10" name="Picture 12" descr="MySQL InnoDB History란?">
            <a:extLst>
              <a:ext uri="{FF2B5EF4-FFF2-40B4-BE49-F238E27FC236}">
                <a16:creationId xmlns:a16="http://schemas.microsoft.com/office/drawing/2014/main" id="{3E75DEA0-E3A0-4881-8B4B-E61F04F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3" y="2912644"/>
            <a:ext cx="1435776" cy="7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41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7833A0-533F-4B96-A11E-C457E5CF2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4"/>
          <a:stretch/>
        </p:blipFill>
        <p:spPr>
          <a:xfrm>
            <a:off x="2643361" y="1301202"/>
            <a:ext cx="5703348" cy="4741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60914F-FA75-45B4-A39A-4B9005FE50A9}"/>
              </a:ext>
            </a:extLst>
          </p:cNvPr>
          <p:cNvSpPr txBox="1"/>
          <p:nvPr/>
        </p:nvSpPr>
        <p:spPr>
          <a:xfrm>
            <a:off x="9112073" y="2536448"/>
            <a:ext cx="178433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Export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Mysql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Table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저장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ECDCBE0C-00B9-4378-B689-386D4F8CD5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7" b="31908"/>
          <a:stretch/>
        </p:blipFill>
        <p:spPr>
          <a:xfrm>
            <a:off x="402818" y="2132414"/>
            <a:ext cx="1475179" cy="512116"/>
          </a:xfrm>
          <a:prstGeom prst="rect">
            <a:avLst/>
          </a:prstGeom>
        </p:spPr>
      </p:pic>
      <p:pic>
        <p:nvPicPr>
          <p:cNvPr id="10" name="Picture 12" descr="MySQL InnoDB History란?">
            <a:extLst>
              <a:ext uri="{FF2B5EF4-FFF2-40B4-BE49-F238E27FC236}">
                <a16:creationId xmlns:a16="http://schemas.microsoft.com/office/drawing/2014/main" id="{1EBFE71D-65AA-4506-ACD8-A70102C9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3" y="2912644"/>
            <a:ext cx="1435776" cy="7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044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4BEA599-A536-46D8-90D6-74FA5E9656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39" y="750871"/>
            <a:ext cx="5235942" cy="286975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876F114-2E5A-4F64-8C3D-45E84A6A50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39" y="3627271"/>
            <a:ext cx="5235943" cy="28697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09E5FA-C72B-4864-9B71-337FCAB6658D}"/>
              </a:ext>
            </a:extLst>
          </p:cNvPr>
          <p:cNvSpPr txBox="1"/>
          <p:nvPr/>
        </p:nvSpPr>
        <p:spPr>
          <a:xfrm>
            <a:off x="8559677" y="1437315"/>
            <a:ext cx="2031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Master Flume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 실행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55149-2B03-498A-850C-A1DE3AA4E563}"/>
              </a:ext>
            </a:extLst>
          </p:cNvPr>
          <p:cNvSpPr txBox="1"/>
          <p:nvPr/>
        </p:nvSpPr>
        <p:spPr>
          <a:xfrm>
            <a:off x="8494050" y="4215114"/>
            <a:ext cx="2162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Master Flume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클라이언트 실행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Picture 34" descr="16 - &amp;lt;데이터 획득 계층&amp;gt; - 플룸 , 카프카 사용법 3 - 채널변경">
            <a:extLst>
              <a:ext uri="{FF2B5EF4-FFF2-40B4-BE49-F238E27FC236}">
                <a16:creationId xmlns:a16="http://schemas.microsoft.com/office/drawing/2014/main" id="{42095702-E2E3-45ED-8F00-26054C369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67" b="91000" l="9751" r="89796">
                        <a14:foregroundMark x1="21315" y1="89333" x2="73696" y2="86000"/>
                        <a14:foregroundMark x1="53968" y1="89333" x2="74150" y2="86667"/>
                        <a14:foregroundMark x1="73696" y1="86667" x2="76644" y2="86667"/>
                        <a14:foregroundMark x1="73243" y1="90333" x2="74603" y2="90333"/>
                        <a14:foregroundMark x1="19274" y1="86667" x2="27211" y2="83000"/>
                        <a14:foregroundMark x1="17914" y1="84333" x2="33107" y2="80667"/>
                        <a14:foregroundMark x1="37642" y1="11000" x2="50567" y2="9667"/>
                        <a14:foregroundMark x1="17914" y1="88667" x2="50113" y2="88000"/>
                        <a14:foregroundMark x1="50113" y1="88000" x2="50567" y2="88000"/>
                        <a14:foregroundMark x1="35147" y1="91000" x2="48073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9" r="8039"/>
          <a:stretch/>
        </p:blipFill>
        <p:spPr bwMode="auto">
          <a:xfrm>
            <a:off x="559039" y="2179572"/>
            <a:ext cx="1328762" cy="10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16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42653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HYPOTHESIS &amp; TARGET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E76B5A-5C7C-4F6E-A7D0-9BAFBAE29235}"/>
              </a:ext>
            </a:extLst>
          </p:cNvPr>
          <p:cNvGrpSpPr/>
          <p:nvPr/>
        </p:nvGrpSpPr>
        <p:grpSpPr>
          <a:xfrm>
            <a:off x="1920743" y="1872720"/>
            <a:ext cx="8350513" cy="1572814"/>
            <a:chOff x="1362687" y="1626554"/>
            <a:chExt cx="6425167" cy="1572814"/>
          </a:xfrm>
          <a:noFill/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979D797-AD36-4E65-9249-4BA768875CC2}"/>
                </a:ext>
              </a:extLst>
            </p:cNvPr>
            <p:cNvSpPr/>
            <p:nvPr/>
          </p:nvSpPr>
          <p:spPr>
            <a:xfrm>
              <a:off x="1362687" y="1795932"/>
              <a:ext cx="6425167" cy="767332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rgbClr val="E0C31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추천된 </a:t>
              </a:r>
              <a:r>
                <a:rPr lang="ko-KR" altLang="en-US" sz="2400" dirty="0">
                  <a:solidFill>
                    <a:schemeClr val="bg1">
                      <a:lumMod val="8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상품을</a:t>
              </a:r>
              <a:r>
                <a:rPr lang="ko-KR" altLang="en-US" sz="24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3200" b="1" dirty="0">
                  <a:solidFill>
                    <a:srgbClr val="E0C31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구매</a:t>
              </a:r>
              <a:r>
                <a:rPr lang="ko-KR" altLang="en-US" sz="2400" b="1" dirty="0">
                  <a:solidFill>
                    <a:schemeClr val="bg1">
                      <a:lumMod val="8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할 확률이 높다</a:t>
              </a:r>
              <a:endParaRPr lang="ko-KR" altLang="en-US" sz="24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FAA132-8ADE-4229-BFCD-95BBED1E7570}"/>
                </a:ext>
              </a:extLst>
            </p:cNvPr>
            <p:cNvSpPr txBox="1"/>
            <p:nvPr/>
          </p:nvSpPr>
          <p:spPr>
            <a:xfrm>
              <a:off x="2211560" y="1626554"/>
              <a:ext cx="366567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E0C31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“</a:t>
              </a:r>
              <a:endParaRPr lang="ko-KR" altLang="en-US" sz="4800" dirty="0">
                <a:solidFill>
                  <a:srgbClr val="E0C31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8F0FA7-DC43-420D-B43F-CB135EF116AA}"/>
                </a:ext>
              </a:extLst>
            </p:cNvPr>
            <p:cNvSpPr txBox="1"/>
            <p:nvPr/>
          </p:nvSpPr>
          <p:spPr>
            <a:xfrm>
              <a:off x="6572416" y="2368371"/>
              <a:ext cx="366567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ko-KR" sz="4800" dirty="0">
                  <a:solidFill>
                    <a:srgbClr val="E0C31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”</a:t>
              </a:r>
              <a:endParaRPr lang="ko-KR" altLang="en-US" sz="4800" dirty="0">
                <a:solidFill>
                  <a:srgbClr val="E0C31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34" name="그래픽 33" descr="방향 단색으로 채워진">
            <a:extLst>
              <a:ext uri="{FF2B5EF4-FFF2-40B4-BE49-F238E27FC236}">
                <a16:creationId xmlns:a16="http://schemas.microsoft.com/office/drawing/2014/main" id="{B4266742-2E06-4CA5-A921-3331519807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32754">
            <a:off x="5467321" y="3932596"/>
            <a:ext cx="914400" cy="914400"/>
          </a:xfrm>
          <a:prstGeom prst="rect">
            <a:avLst/>
          </a:prstGeom>
        </p:spPr>
      </p:pic>
      <p:pic>
        <p:nvPicPr>
          <p:cNvPr id="35" name="그래픽 34" descr="전자 상거래 단색으로 채워진">
            <a:extLst>
              <a:ext uri="{FF2B5EF4-FFF2-40B4-BE49-F238E27FC236}">
                <a16:creationId xmlns:a16="http://schemas.microsoft.com/office/drawing/2014/main" id="{C15EC48D-B50D-421E-A509-750DB05B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2193" y="3444184"/>
            <a:ext cx="1707263" cy="1707263"/>
          </a:xfrm>
          <a:prstGeom prst="rect">
            <a:avLst/>
          </a:prstGeom>
        </p:spPr>
      </p:pic>
      <p:pic>
        <p:nvPicPr>
          <p:cNvPr id="36" name="그래픽 35" descr="대출 윤곽선">
            <a:extLst>
              <a:ext uri="{FF2B5EF4-FFF2-40B4-BE49-F238E27FC236}">
                <a16:creationId xmlns:a16="http://schemas.microsoft.com/office/drawing/2014/main" id="{62169E79-2651-419D-B7EA-847E5509F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1402" y="3444184"/>
            <a:ext cx="1707263" cy="17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54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4" name="Picture 34" descr="16 - &amp;lt;데이터 획득 계층&amp;gt; - 플룸 , 카프카 사용법 3 - 채널변경">
            <a:extLst>
              <a:ext uri="{FF2B5EF4-FFF2-40B4-BE49-F238E27FC236}">
                <a16:creationId xmlns:a16="http://schemas.microsoft.com/office/drawing/2014/main" id="{42095702-E2E3-45ED-8F00-26054C369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1000" l="9751" r="89796">
                        <a14:foregroundMark x1="21315" y1="89333" x2="73696" y2="86000"/>
                        <a14:foregroundMark x1="53968" y1="89333" x2="74150" y2="86667"/>
                        <a14:foregroundMark x1="73696" y1="86667" x2="76644" y2="86667"/>
                        <a14:foregroundMark x1="73243" y1="90333" x2="74603" y2="90333"/>
                        <a14:foregroundMark x1="19274" y1="86667" x2="27211" y2="83000"/>
                        <a14:foregroundMark x1="17914" y1="84333" x2="33107" y2="80667"/>
                        <a14:foregroundMark x1="37642" y1="11000" x2="50567" y2="9667"/>
                        <a14:foregroundMark x1="17914" y1="88667" x2="50113" y2="88000"/>
                        <a14:foregroundMark x1="50113" y1="88000" x2="50567" y2="88000"/>
                        <a14:foregroundMark x1="35147" y1="91000" x2="48073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9" r="8039"/>
          <a:stretch/>
        </p:blipFill>
        <p:spPr bwMode="auto">
          <a:xfrm>
            <a:off x="559039" y="2179572"/>
            <a:ext cx="1328762" cy="10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33866-5B9B-4D90-AA59-273300969995}"/>
              </a:ext>
            </a:extLst>
          </p:cNvPr>
          <p:cNvSpPr txBox="1"/>
          <p:nvPr/>
        </p:nvSpPr>
        <p:spPr>
          <a:xfrm>
            <a:off x="5905069" y="5404305"/>
            <a:ext cx="13500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flume.sh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1A619B-C2FE-4D24-BCB6-C1469F630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48" y="1310839"/>
            <a:ext cx="8350755" cy="37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93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Picture 34" descr="16 - &amp;lt;데이터 획득 계층&amp;gt; - 플룸 , 카프카 사용법 3 - 채널변경">
            <a:extLst>
              <a:ext uri="{FF2B5EF4-FFF2-40B4-BE49-F238E27FC236}">
                <a16:creationId xmlns:a16="http://schemas.microsoft.com/office/drawing/2014/main" id="{04BF3B6C-CC57-42E3-BD02-04D6C0E1B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7" b="91000" l="9751" r="89796">
                        <a14:foregroundMark x1="21315" y1="89333" x2="73696" y2="86000"/>
                        <a14:foregroundMark x1="53968" y1="89333" x2="74150" y2="86667"/>
                        <a14:foregroundMark x1="73696" y1="86667" x2="76644" y2="86667"/>
                        <a14:foregroundMark x1="73243" y1="90333" x2="74603" y2="90333"/>
                        <a14:foregroundMark x1="19274" y1="86667" x2="27211" y2="83000"/>
                        <a14:foregroundMark x1="17914" y1="84333" x2="33107" y2="80667"/>
                        <a14:foregroundMark x1="37642" y1="11000" x2="50567" y2="9667"/>
                        <a14:foregroundMark x1="17914" y1="88667" x2="50113" y2="88000"/>
                        <a14:foregroundMark x1="50113" y1="88000" x2="50567" y2="88000"/>
                        <a14:foregroundMark x1="35147" y1="91000" x2="48073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9" r="8039"/>
          <a:stretch/>
        </p:blipFill>
        <p:spPr bwMode="auto">
          <a:xfrm>
            <a:off x="559039" y="2179572"/>
            <a:ext cx="1328762" cy="10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4CEFC08-727A-41D6-9F95-96733F0ED9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9"/>
          <a:stretch/>
        </p:blipFill>
        <p:spPr>
          <a:xfrm>
            <a:off x="2455774" y="4222778"/>
            <a:ext cx="6905755" cy="17477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E816D4-E383-4E60-B35A-51DBC02D0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74" y="2607745"/>
            <a:ext cx="6905754" cy="625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2D4E02-CE9A-45E3-AD73-FF5CD1CE47A2}"/>
              </a:ext>
            </a:extLst>
          </p:cNvPr>
          <p:cNvSpPr txBox="1"/>
          <p:nvPr/>
        </p:nvSpPr>
        <p:spPr>
          <a:xfrm>
            <a:off x="9776248" y="2766488"/>
            <a:ext cx="18037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HDFS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저장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97F7F-3394-4391-AB7A-FFA3A711E113}"/>
              </a:ext>
            </a:extLst>
          </p:cNvPr>
          <p:cNvSpPr txBox="1"/>
          <p:nvPr/>
        </p:nvSpPr>
        <p:spPr>
          <a:xfrm>
            <a:off x="9596709" y="4878319"/>
            <a:ext cx="2162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저장된 파일내용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D97F7-310D-47BA-ACD5-300BB32F6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74" y="1212421"/>
            <a:ext cx="6905757" cy="370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88F802-27EA-4638-91A6-38795E215196}"/>
              </a:ext>
            </a:extLst>
          </p:cNvPr>
          <p:cNvSpPr txBox="1"/>
          <p:nvPr/>
        </p:nvSpPr>
        <p:spPr>
          <a:xfrm>
            <a:off x="9732164" y="1256785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로그파일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전달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19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B6566-1BB4-4C71-92F6-FC266592E4EF}"/>
              </a:ext>
            </a:extLst>
          </p:cNvPr>
          <p:cNvSpPr txBox="1"/>
          <p:nvPr/>
        </p:nvSpPr>
        <p:spPr>
          <a:xfrm>
            <a:off x="9583162" y="1669925"/>
            <a:ext cx="20285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Log.txt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Scala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코딩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C1390-7923-46E2-B464-869A96CE4604}"/>
              </a:ext>
            </a:extLst>
          </p:cNvPr>
          <p:cNvSpPr txBox="1"/>
          <p:nvPr/>
        </p:nvSpPr>
        <p:spPr>
          <a:xfrm>
            <a:off x="8820279" y="4502080"/>
            <a:ext cx="26757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Maven</a:t>
            </a: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배포용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.jar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Picture 10" descr="지금 바로 떠나자 먹으러.... :: Scala란 무엇인가?">
            <a:extLst>
              <a:ext uri="{FF2B5EF4-FFF2-40B4-BE49-F238E27FC236}">
                <a16:creationId xmlns:a16="http://schemas.microsoft.com/office/drawing/2014/main" id="{5500BE97-9959-45DF-936B-59179A74C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t="10126" r="6346" b="10735"/>
          <a:stretch/>
        </p:blipFill>
        <p:spPr bwMode="auto">
          <a:xfrm>
            <a:off x="396984" y="2077227"/>
            <a:ext cx="1516014" cy="5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8">
            <a:extLst>
              <a:ext uri="{FF2B5EF4-FFF2-40B4-BE49-F238E27FC236}">
                <a16:creationId xmlns:a16="http://schemas.microsoft.com/office/drawing/2014/main" id="{666703B6-6942-4B42-A243-4BE1205A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3" y="2874095"/>
            <a:ext cx="1516465" cy="3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A01A8F-C239-4903-B7B6-35FC08A12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237" y="888733"/>
            <a:ext cx="6923981" cy="34412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9EB0B1-097F-42C8-B969-1780AF663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236" y="4502079"/>
            <a:ext cx="5395053" cy="13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8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4" name="Picture 10" descr="지금 바로 떠나자 먹으러.... :: Scala란 무엇인가?">
            <a:extLst>
              <a:ext uri="{FF2B5EF4-FFF2-40B4-BE49-F238E27FC236}">
                <a16:creationId xmlns:a16="http://schemas.microsoft.com/office/drawing/2014/main" id="{5500BE97-9959-45DF-936B-59179A74C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t="10126" r="6346" b="10735"/>
          <a:stretch/>
        </p:blipFill>
        <p:spPr bwMode="auto">
          <a:xfrm>
            <a:off x="396984" y="2077227"/>
            <a:ext cx="1516014" cy="5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8">
            <a:extLst>
              <a:ext uri="{FF2B5EF4-FFF2-40B4-BE49-F238E27FC236}">
                <a16:creationId xmlns:a16="http://schemas.microsoft.com/office/drawing/2014/main" id="{666703B6-6942-4B42-A243-4BE1205A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3" y="2874095"/>
            <a:ext cx="1516465" cy="3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9D5251-A299-4DB3-9823-55C004503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95" y="1188000"/>
            <a:ext cx="8337732" cy="3952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D37294-CF7E-4B27-B707-E0261B02B955}"/>
              </a:ext>
            </a:extLst>
          </p:cNvPr>
          <p:cNvSpPr txBox="1"/>
          <p:nvPr/>
        </p:nvSpPr>
        <p:spPr>
          <a:xfrm>
            <a:off x="6401576" y="5472904"/>
            <a:ext cx="984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log.sh</a:t>
            </a:r>
          </a:p>
        </p:txBody>
      </p:sp>
    </p:spTree>
    <p:extLst>
      <p:ext uri="{BB962C8B-B14F-4D97-AF65-F5344CB8AC3E}">
        <p14:creationId xmlns:p14="http://schemas.microsoft.com/office/powerpoint/2010/main" val="1394242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59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07.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SKILLS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4" name="Picture 10" descr="지금 바로 떠나자 먹으러.... :: Scala란 무엇인가?">
            <a:extLst>
              <a:ext uri="{FF2B5EF4-FFF2-40B4-BE49-F238E27FC236}">
                <a16:creationId xmlns:a16="http://schemas.microsoft.com/office/drawing/2014/main" id="{5500BE97-9959-45DF-936B-59179A74C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t="10126" r="6346" b="10735"/>
          <a:stretch/>
        </p:blipFill>
        <p:spPr bwMode="auto">
          <a:xfrm>
            <a:off x="396984" y="2077227"/>
            <a:ext cx="1516014" cy="5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8">
            <a:extLst>
              <a:ext uri="{FF2B5EF4-FFF2-40B4-BE49-F238E27FC236}">
                <a16:creationId xmlns:a16="http://schemas.microsoft.com/office/drawing/2014/main" id="{666703B6-6942-4B42-A243-4BE1205A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3" y="2874095"/>
            <a:ext cx="1516465" cy="3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2D9A2F-F272-46C1-A669-937DA6156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43" y="2011788"/>
            <a:ext cx="6462304" cy="50340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E41C89D-C209-4FCA-8DB4-F902793EC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42" y="3735160"/>
            <a:ext cx="6199859" cy="1186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0A08F7-96EC-42B8-99DF-161BCB710DC5}"/>
              </a:ext>
            </a:extLst>
          </p:cNvPr>
          <p:cNvSpPr txBox="1"/>
          <p:nvPr/>
        </p:nvSpPr>
        <p:spPr>
          <a:xfrm>
            <a:off x="9323355" y="1705785"/>
            <a:ext cx="16021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.jar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Script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54490-1A4F-41B3-98C3-C916A32420BC}"/>
              </a:ext>
            </a:extLst>
          </p:cNvPr>
          <p:cNvSpPr txBox="1"/>
          <p:nvPr/>
        </p:nvSpPr>
        <p:spPr>
          <a:xfrm>
            <a:off x="9000567" y="3732037"/>
            <a:ext cx="20285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Log.txt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302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9821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08.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ANALYSIS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2F19A-FA08-4747-9362-DE266B0A41D9}"/>
              </a:ext>
            </a:extLst>
          </p:cNvPr>
          <p:cNvSpPr txBox="1"/>
          <p:nvPr/>
        </p:nvSpPr>
        <p:spPr>
          <a:xfrm>
            <a:off x="7610276" y="2582850"/>
            <a:ext cx="3501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구매 데이터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03C0A-83FC-42D6-8933-AB5D79731A4E}"/>
              </a:ext>
            </a:extLst>
          </p:cNvPr>
          <p:cNvSpPr txBox="1"/>
          <p:nvPr/>
        </p:nvSpPr>
        <p:spPr>
          <a:xfrm>
            <a:off x="6678707" y="4938751"/>
            <a:ext cx="5419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행렬분해를 이용한 구매 예측 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생성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A7B073F-93D6-4BB5-89C2-C9B7CA48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4" y="4653877"/>
            <a:ext cx="6141807" cy="1253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EBD44E-DA01-4C92-80DF-F34D13DBA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92" y="1503750"/>
            <a:ext cx="6131181" cy="30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5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98214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08.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ANALYSIS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A1FB2A-B0A0-4A80-8ABA-2651FB6B0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9" r="27763"/>
          <a:stretch/>
        </p:blipFill>
        <p:spPr>
          <a:xfrm>
            <a:off x="593063" y="3429000"/>
            <a:ext cx="6530219" cy="3030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E148BC-5A3E-4550-87DC-CE0F8F44E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710"/>
          <a:stretch/>
        </p:blipFill>
        <p:spPr>
          <a:xfrm>
            <a:off x="593063" y="1428424"/>
            <a:ext cx="9039684" cy="181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7419A4-887D-4551-9638-A54C40ED5B22}"/>
              </a:ext>
            </a:extLst>
          </p:cNvPr>
          <p:cNvSpPr txBox="1"/>
          <p:nvPr/>
        </p:nvSpPr>
        <p:spPr>
          <a:xfrm>
            <a:off x="7684169" y="2920753"/>
            <a:ext cx="4512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회원번호에 따라서 추천 상품을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출력하기 위한 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ECAE49-092A-4B47-B736-2B8034A56EF4}"/>
              </a:ext>
            </a:extLst>
          </p:cNvPr>
          <p:cNvSpPr txBox="1"/>
          <p:nvPr/>
        </p:nvSpPr>
        <p:spPr>
          <a:xfrm>
            <a:off x="7288741" y="4713263"/>
            <a:ext cx="467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전체의 추천을 만드는 </a:t>
            </a:r>
            <a:r>
              <a:rPr lang="ko-KR" altLang="en-US" sz="2400" dirty="0" err="1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636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24261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09.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HYPOTHESIS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599127-11FA-40B6-8ED9-7062DF6CC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8" y="1519664"/>
            <a:ext cx="7039957" cy="4934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496EB-DDB0-401C-9F08-F265D682231F}"/>
              </a:ext>
            </a:extLst>
          </p:cNvPr>
          <p:cNvSpPr txBox="1"/>
          <p:nvPr/>
        </p:nvSpPr>
        <p:spPr>
          <a:xfrm>
            <a:off x="8241847" y="3509929"/>
            <a:ext cx="29738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상품 추천 시 구매율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E0C316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51%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0C316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91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3970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REFERENCES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5FFDB-B6AE-4AAF-A2E0-AD5CCC9C27CC}"/>
              </a:ext>
            </a:extLst>
          </p:cNvPr>
          <p:cNvSpPr txBox="1"/>
          <p:nvPr/>
        </p:nvSpPr>
        <p:spPr>
          <a:xfrm>
            <a:off x="538956" y="1810715"/>
            <a:ext cx="7436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뉴스 핌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https://www.newspim.com/news/view/20201213000103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5CDF-F151-4752-847F-2AE3C7AFEAA2}"/>
              </a:ext>
            </a:extLst>
          </p:cNvPr>
          <p:cNvSpPr txBox="1"/>
          <p:nvPr/>
        </p:nvSpPr>
        <p:spPr>
          <a:xfrm>
            <a:off x="538955" y="273763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주얼리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산업 진흥재단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https://w-jewel.or.kr/wjrc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BCE6C-42C3-47BE-A9A9-15710909A0FF}"/>
              </a:ext>
            </a:extLst>
          </p:cNvPr>
          <p:cNvSpPr txBox="1"/>
          <p:nvPr/>
        </p:nvSpPr>
        <p:spPr>
          <a:xfrm>
            <a:off x="538955" y="3664547"/>
            <a:ext cx="6342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WJRC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행사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[2019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한국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주얼리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산업 전략 포럼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https://blog.naver.com/wjrc1858/221726932299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82887-6A14-436C-ACAB-673EB41812FC}"/>
              </a:ext>
            </a:extLst>
          </p:cNvPr>
          <p:cNvSpPr txBox="1"/>
          <p:nvPr/>
        </p:nvSpPr>
        <p:spPr>
          <a:xfrm>
            <a:off x="538955" y="46833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지인의 익명의 쇼핑몰 판매 데이터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621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3205240" y="2828835"/>
            <a:ext cx="5781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</a:t>
            </a: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0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42653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HYPOTHESIS &amp; TARGET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08249-42EF-45C7-98B8-4C73D6579B57}"/>
              </a:ext>
            </a:extLst>
          </p:cNvPr>
          <p:cNvSpPr txBox="1"/>
          <p:nvPr/>
        </p:nvSpPr>
        <p:spPr>
          <a:xfrm>
            <a:off x="4375071" y="1531325"/>
            <a:ext cx="327044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구매내역 데이터를 통한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 err="1">
                <a:solidFill>
                  <a:srgbClr val="E0C31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협업필터링</a:t>
            </a:r>
            <a:r>
              <a:rPr lang="ko-KR" altLang="en-US" sz="2800" dirty="0">
                <a:solidFill>
                  <a:srgbClr val="E0C31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모델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생성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A0383-5B9F-4FDA-B804-0341F23AAA70}"/>
              </a:ext>
            </a:extLst>
          </p:cNvPr>
          <p:cNvSpPr txBox="1"/>
          <p:nvPr/>
        </p:nvSpPr>
        <p:spPr>
          <a:xfrm>
            <a:off x="4857346" y="3576154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구매내역 기반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E0C31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상품 추천</a:t>
            </a:r>
            <a:endParaRPr lang="en-US" altLang="ko-KR" sz="2000" dirty="0">
              <a:solidFill>
                <a:srgbClr val="E0C31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래픽 4" descr="방향 단색으로 채워진">
            <a:extLst>
              <a:ext uri="{FF2B5EF4-FFF2-40B4-BE49-F238E27FC236}">
                <a16:creationId xmlns:a16="http://schemas.microsoft.com/office/drawing/2014/main" id="{19A2B6E0-7BF8-46AD-8A49-3FD8A73C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5555258" y="2301266"/>
            <a:ext cx="914400" cy="914400"/>
          </a:xfrm>
          <a:prstGeom prst="rect">
            <a:avLst/>
          </a:prstGeom>
        </p:spPr>
      </p:pic>
      <p:pic>
        <p:nvPicPr>
          <p:cNvPr id="7" name="그래픽 6" descr="방향 단색으로 채워진">
            <a:extLst>
              <a:ext uri="{FF2B5EF4-FFF2-40B4-BE49-F238E27FC236}">
                <a16:creationId xmlns:a16="http://schemas.microsoft.com/office/drawing/2014/main" id="{A2E2DDB4-FE38-491E-BC64-CBE182D5A1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100000">
            <a:off x="5555257" y="441248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69205F-50D3-4F6C-B80A-6F1FA32555EB}"/>
              </a:ext>
            </a:extLst>
          </p:cNvPr>
          <p:cNvSpPr txBox="1"/>
          <p:nvPr/>
        </p:nvSpPr>
        <p:spPr>
          <a:xfrm>
            <a:off x="4423956" y="5620983"/>
            <a:ext cx="3172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소비자의 취향에 따라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800" dirty="0">
                <a:solidFill>
                  <a:srgbClr val="E0C31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개인화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된 추천 결과 제공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232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932059" y="2828835"/>
            <a:ext cx="2327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Q&amp;A</a:t>
            </a: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1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185178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02-1.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>
                    <a:lumMod val="95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USE CASE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FC1A42-54EE-4F82-AEF0-43E2EE9F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4" y="1540989"/>
            <a:ext cx="11949952" cy="47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9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56926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02-2.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>
                    <a:lumMod val="95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SEQUENCE</a:t>
            </a:r>
            <a:r>
              <a:rPr lang="ko-KR" altLang="en-US" sz="2800" b="1" dirty="0">
                <a:solidFill>
                  <a:prstClr val="white">
                    <a:lumMod val="95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altLang="ko-KR" sz="2800" b="1" dirty="0">
                <a:solidFill>
                  <a:prstClr val="white">
                    <a:lumMod val="95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DIAGRAM (Process)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28523-FD25-4C73-86C4-F2730EC1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7"/>
          <a:stretch/>
        </p:blipFill>
        <p:spPr>
          <a:xfrm>
            <a:off x="1210818" y="1422400"/>
            <a:ext cx="9770364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5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536563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02-3.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SEQUENCE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DIAGRAM (Board)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914356-DB5C-48D8-966D-6CF05643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51" y="1498253"/>
            <a:ext cx="8884298" cy="535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315426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02-4.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white">
                    <a:lumMod val="95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CLASS DIAGRAM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2B9D2D-3BFA-4D09-9C39-2351DE474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01" y="1433413"/>
            <a:ext cx="9079981" cy="52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F307-A71E-459D-9F93-8FFD75F1EC78}"/>
              </a:ext>
            </a:extLst>
          </p:cNvPr>
          <p:cNvSpPr txBox="1"/>
          <p:nvPr/>
        </p:nvSpPr>
        <p:spPr>
          <a:xfrm>
            <a:off x="402818" y="294640"/>
            <a:ext cx="93647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ERD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49CC01A-21D8-42C0-AD55-91B0AEEAF51B}"/>
              </a:ext>
            </a:extLst>
          </p:cNvPr>
          <p:cNvCxnSpPr/>
          <p:nvPr/>
        </p:nvCxnSpPr>
        <p:spPr>
          <a:xfrm flipV="1">
            <a:off x="2804122" y="2548035"/>
            <a:ext cx="0" cy="18555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19E13E7-8123-4400-8FDB-26E263A5C6D2}"/>
              </a:ext>
            </a:extLst>
          </p:cNvPr>
          <p:cNvCxnSpPr>
            <a:cxnSpLocks/>
          </p:cNvCxnSpPr>
          <p:nvPr/>
        </p:nvCxnSpPr>
        <p:spPr>
          <a:xfrm flipH="1" flipV="1">
            <a:off x="3308800" y="2543428"/>
            <a:ext cx="1532485" cy="19247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6F2ADF4-D104-4685-BC81-1964CE3352AB}"/>
              </a:ext>
            </a:extLst>
          </p:cNvPr>
          <p:cNvCxnSpPr/>
          <p:nvPr/>
        </p:nvCxnSpPr>
        <p:spPr>
          <a:xfrm flipV="1">
            <a:off x="5392617" y="2612572"/>
            <a:ext cx="0" cy="18555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FCBEE3-8346-42B1-8309-9CD003F4C6EB}"/>
              </a:ext>
            </a:extLst>
          </p:cNvPr>
          <p:cNvSpPr txBox="1"/>
          <p:nvPr/>
        </p:nvSpPr>
        <p:spPr>
          <a:xfrm>
            <a:off x="1447281" y="3328351"/>
            <a:ext cx="1249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order_id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(order)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BCB92-A1CE-40F9-BE1A-25A80E3C8480}"/>
              </a:ext>
            </a:extLst>
          </p:cNvPr>
          <p:cNvSpPr txBox="1"/>
          <p:nvPr/>
        </p:nvSpPr>
        <p:spPr>
          <a:xfrm>
            <a:off x="3677866" y="3360679"/>
            <a:ext cx="1476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prod_num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(order)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92EC0F-C747-46AB-A801-B54BCE35F1D6}"/>
              </a:ext>
            </a:extLst>
          </p:cNvPr>
          <p:cNvSpPr txBox="1"/>
          <p:nvPr/>
        </p:nvSpPr>
        <p:spPr>
          <a:xfrm>
            <a:off x="5391209" y="3356066"/>
            <a:ext cx="1753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product(recommend)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560493F9-653D-4E88-9105-AA8440F73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80844"/>
              </p:ext>
            </p:extLst>
          </p:nvPr>
        </p:nvGraphicFramePr>
        <p:xfrm>
          <a:off x="1380297" y="1430512"/>
          <a:ext cx="2633441" cy="9900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5561">
                  <a:extLst>
                    <a:ext uri="{9D8B030D-6E8A-4147-A177-3AD203B41FA5}">
                      <a16:colId xmlns:a16="http://schemas.microsoft.com/office/drawing/2014/main" val="379466088"/>
                    </a:ext>
                  </a:extLst>
                </a:gridCol>
                <a:gridCol w="1807880">
                  <a:extLst>
                    <a:ext uri="{9D8B030D-6E8A-4147-A177-3AD203B41FA5}">
                      <a16:colId xmlns:a16="http://schemas.microsoft.com/office/drawing/2014/main" val="2304897262"/>
                    </a:ext>
                  </a:extLst>
                </a:gridCol>
              </a:tblGrid>
              <a:tr h="17892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Order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892680"/>
                  </a:ext>
                </a:extLst>
              </a:tr>
              <a:tr h="7156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onum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order_id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prod_num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quan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AutoField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l"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ForeignKey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user_id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ForeignKey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pnum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             </a:t>
                      </a:r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PositiveSmallIntegerField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321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15DD174-7F35-46B3-942D-0755F4EFF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5074"/>
              </p:ext>
            </p:extLst>
          </p:nvPr>
        </p:nvGraphicFramePr>
        <p:xfrm>
          <a:off x="4308292" y="1410236"/>
          <a:ext cx="2475567" cy="9900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6069">
                  <a:extLst>
                    <a:ext uri="{9D8B030D-6E8A-4147-A177-3AD203B41FA5}">
                      <a16:colId xmlns:a16="http://schemas.microsoft.com/office/drawing/2014/main" val="379466088"/>
                    </a:ext>
                  </a:extLst>
                </a:gridCol>
                <a:gridCol w="1699498">
                  <a:extLst>
                    <a:ext uri="{9D8B030D-6E8A-4147-A177-3AD203B41FA5}">
                      <a16:colId xmlns:a16="http://schemas.microsoft.com/office/drawing/2014/main" val="2304897262"/>
                    </a:ext>
                  </a:extLst>
                </a:gridCol>
              </a:tblGrid>
              <a:tr h="17892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Recommend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892680"/>
                  </a:ext>
                </a:extLst>
              </a:tr>
              <a:tr h="7156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Id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Product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Member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U_id</a:t>
                      </a:r>
                      <a:endParaRPr lang="ko-KR" altLang="en-US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BigAutoField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</a:t>
                      </a:r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/>
                        </a:rPr>
                        <a:t>ForeignKey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/>
                        </a:rPr>
                        <a:t>(</a:t>
                      </a:r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/>
                        </a:rPr>
                        <a:t>pnum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/>
                        </a:rPr>
                        <a:t>IntegerField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3214"/>
                  </a:ext>
                </a:extLst>
              </a:tr>
            </a:tbl>
          </a:graphicData>
        </a:graphic>
      </p:graphicFrame>
      <p:graphicFrame>
        <p:nvGraphicFramePr>
          <p:cNvPr id="27" name="표 25">
            <a:extLst>
              <a:ext uri="{FF2B5EF4-FFF2-40B4-BE49-F238E27FC236}">
                <a16:creationId xmlns:a16="http://schemas.microsoft.com/office/drawing/2014/main" id="{782FB6E7-B4FD-4D3C-B05E-CF0898A16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655623"/>
              </p:ext>
            </p:extLst>
          </p:nvPr>
        </p:nvGraphicFramePr>
        <p:xfrm>
          <a:off x="1339293" y="4414399"/>
          <a:ext cx="2585947" cy="188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0672">
                  <a:extLst>
                    <a:ext uri="{9D8B030D-6E8A-4147-A177-3AD203B41FA5}">
                      <a16:colId xmlns:a16="http://schemas.microsoft.com/office/drawing/2014/main" val="379466088"/>
                    </a:ext>
                  </a:extLst>
                </a:gridCol>
                <a:gridCol w="1775275">
                  <a:extLst>
                    <a:ext uri="{9D8B030D-6E8A-4147-A177-3AD203B41FA5}">
                      <a16:colId xmlns:a16="http://schemas.microsoft.com/office/drawing/2014/main" val="2304897262"/>
                    </a:ext>
                  </a:extLst>
                </a:gridCol>
              </a:tblGrid>
              <a:tr h="2367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Sign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892680"/>
                  </a:ext>
                </a:extLst>
              </a:tr>
              <a:tr h="15255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user_id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                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address           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birth               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email              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gender       job                 name              password        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style                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tel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    </a:t>
                      </a:r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DateField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EmailField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3214"/>
                  </a:ext>
                </a:extLst>
              </a:tr>
            </a:tbl>
          </a:graphicData>
        </a:graphic>
      </p:graphicFrame>
      <p:graphicFrame>
        <p:nvGraphicFramePr>
          <p:cNvPr id="28" name="표 25">
            <a:extLst>
              <a:ext uri="{FF2B5EF4-FFF2-40B4-BE49-F238E27FC236}">
                <a16:creationId xmlns:a16="http://schemas.microsoft.com/office/drawing/2014/main" id="{AFA7F1B9-3D66-4435-BBCB-0EBA24D3E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113286"/>
              </p:ext>
            </p:extLst>
          </p:nvPr>
        </p:nvGraphicFramePr>
        <p:xfrm>
          <a:off x="4308292" y="4468156"/>
          <a:ext cx="2257316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7648">
                  <a:extLst>
                    <a:ext uri="{9D8B030D-6E8A-4147-A177-3AD203B41FA5}">
                      <a16:colId xmlns:a16="http://schemas.microsoft.com/office/drawing/2014/main" val="379466088"/>
                    </a:ext>
                  </a:extLst>
                </a:gridCol>
                <a:gridCol w="1549668">
                  <a:extLst>
                    <a:ext uri="{9D8B030D-6E8A-4147-A177-3AD203B41FA5}">
                      <a16:colId xmlns:a16="http://schemas.microsoft.com/office/drawing/2014/main" val="2304897262"/>
                    </a:ext>
                  </a:extLst>
                </a:gridCol>
              </a:tblGrid>
              <a:tr h="2298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Product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892680"/>
                  </a:ext>
                </a:extLst>
              </a:tr>
              <a:tr h="1348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pnum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     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bcate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  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best                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Image             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macate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   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pdate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     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pname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   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price               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pnum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IntegerField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ImageField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DateField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IntegerField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3214"/>
                  </a:ext>
                </a:extLst>
              </a:tr>
            </a:tbl>
          </a:graphicData>
        </a:graphic>
      </p:graphicFrame>
      <p:graphicFrame>
        <p:nvGraphicFramePr>
          <p:cNvPr id="31" name="표 25">
            <a:extLst>
              <a:ext uri="{FF2B5EF4-FFF2-40B4-BE49-F238E27FC236}">
                <a16:creationId xmlns:a16="http://schemas.microsoft.com/office/drawing/2014/main" id="{EF475A9A-65C5-46B5-820B-C10A98298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287379"/>
              </p:ext>
            </p:extLst>
          </p:nvPr>
        </p:nvGraphicFramePr>
        <p:xfrm>
          <a:off x="7288536" y="1097523"/>
          <a:ext cx="1985816" cy="1432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7099">
                  <a:extLst>
                    <a:ext uri="{9D8B030D-6E8A-4147-A177-3AD203B41FA5}">
                      <a16:colId xmlns:a16="http://schemas.microsoft.com/office/drawing/2014/main" val="379466088"/>
                    </a:ext>
                  </a:extLst>
                </a:gridCol>
                <a:gridCol w="1278717">
                  <a:extLst>
                    <a:ext uri="{9D8B030D-6E8A-4147-A177-3AD203B41FA5}">
                      <a16:colId xmlns:a16="http://schemas.microsoft.com/office/drawing/2014/main" val="2304897262"/>
                    </a:ext>
                  </a:extLst>
                </a:gridCol>
              </a:tblGrid>
              <a:tr h="2266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Buy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892680"/>
                  </a:ext>
                </a:extLst>
              </a:tr>
              <a:tr h="1076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bnum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member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pay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pname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pnum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price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quan</a:t>
                      </a:r>
                      <a:endParaRPr lang="ko-KR" altLang="en-US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AutoField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DateField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IntegerField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IntegerField</a:t>
                      </a:r>
                      <a:endParaRPr lang="ko-KR" altLang="en-US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3214"/>
                  </a:ext>
                </a:extLst>
              </a:tr>
            </a:tbl>
          </a:graphicData>
        </a:graphic>
      </p:graphicFrame>
      <p:graphicFrame>
        <p:nvGraphicFramePr>
          <p:cNvPr id="32" name="표 25">
            <a:extLst>
              <a:ext uri="{FF2B5EF4-FFF2-40B4-BE49-F238E27FC236}">
                <a16:creationId xmlns:a16="http://schemas.microsoft.com/office/drawing/2014/main" id="{C8C38D3F-55CD-420C-A85F-69B8F48BB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39309"/>
              </p:ext>
            </p:extLst>
          </p:nvPr>
        </p:nvGraphicFramePr>
        <p:xfrm>
          <a:off x="9779029" y="796666"/>
          <a:ext cx="2039062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79466088"/>
                    </a:ext>
                  </a:extLst>
                </a:gridCol>
                <a:gridCol w="1124662">
                  <a:extLst>
                    <a:ext uri="{9D8B030D-6E8A-4147-A177-3AD203B41FA5}">
                      <a16:colId xmlns:a16="http://schemas.microsoft.com/office/drawing/2014/main" val="2304897262"/>
                    </a:ext>
                  </a:extLst>
                </a:gridCol>
              </a:tblGrid>
              <a:tr h="2442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Board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892680"/>
                  </a:ext>
                </a:extLst>
              </a:tr>
              <a:tr h="18457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id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content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ip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num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passwd 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readcount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ref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regdate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relevel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restep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subject</a:t>
                      </a:r>
                    </a:p>
                    <a:p>
                      <a:pPr latinLnBrk="1"/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writer </a:t>
                      </a:r>
                      <a:endParaRPr lang="ko-KR" altLang="en-US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BigAutoField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</a:t>
                      </a: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IntegerField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IntegerField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DateTimeField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IntegerField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IntegerFIeld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endParaRPr lang="en-US" altLang="ko-KR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0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CharField</a:t>
                      </a:r>
                      <a:r>
                        <a:rPr lang="en-US" altLang="ko-KR" sz="10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endParaRPr lang="ko-KR" altLang="en-US" sz="10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3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2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90CCCCE6B8CD04A9BB8A339B5910D9C" ma:contentTypeVersion="2" ma:contentTypeDescription="새 문서를 만듭니다." ma:contentTypeScope="" ma:versionID="1f3f0bdfd3c2cbb3a7856f132559676a">
  <xsd:schema xmlns:xsd="http://www.w3.org/2001/XMLSchema" xmlns:xs="http://www.w3.org/2001/XMLSchema" xmlns:p="http://schemas.microsoft.com/office/2006/metadata/properties" xmlns:ns3="225a027d-063c-40a3-a759-09aaa03a6f28" targetNamespace="http://schemas.microsoft.com/office/2006/metadata/properties" ma:root="true" ma:fieldsID="98471c8c5b590db4fcd9a85bcf009e47" ns3:_="">
    <xsd:import namespace="225a027d-063c-40a3-a759-09aaa03a6f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a027d-063c-40a3-a759-09aaa03a6f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D5A417-6149-4978-9B16-1D50F90C21E2}">
  <ds:schemaRefs>
    <ds:schemaRef ds:uri="http://schemas.openxmlformats.org/package/2006/metadata/core-properties"/>
    <ds:schemaRef ds:uri="225a027d-063c-40a3-a759-09aaa03a6f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03D3B87-94DB-4325-B3B6-A5E0D1BDE4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5a027d-063c-40a3-a759-09aaa03a6f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75AA82-ECE4-4DBF-AC86-D4E47C3BE0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979</Words>
  <Application>Microsoft Office PowerPoint</Application>
  <PresentationFormat>와이드스크린</PresentationFormat>
  <Paragraphs>532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Open Sans Extrabold</vt:lpstr>
      <vt:lpstr>Arial</vt:lpstr>
      <vt:lpstr>맑은 고딕</vt:lpstr>
      <vt:lpstr>Noto Sans CJK KR Bold</vt:lpstr>
      <vt:lpstr>에스코어 드림 5 Medium</vt:lpstr>
      <vt:lpstr>Noto Sans CJK KR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임지안</dc:creator>
  <cp:lastModifiedBy>JIAHN</cp:lastModifiedBy>
  <cp:revision>41</cp:revision>
  <dcterms:created xsi:type="dcterms:W3CDTF">2021-06-29T06:36:27Z</dcterms:created>
  <dcterms:modified xsi:type="dcterms:W3CDTF">2021-06-30T06:57:05Z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0x010100490CCCCE6B8CD04A9BB8A339B5910D9C</vt:lpwstr>
  </property>
</Properties>
</file>